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57"/>
  </p:notesMasterIdLst>
  <p:handoutMasterIdLst>
    <p:handoutMasterId r:id="rId58"/>
  </p:handoutMasterIdLst>
  <p:sldIdLst>
    <p:sldId id="256" r:id="rId2"/>
    <p:sldId id="284" r:id="rId3"/>
    <p:sldId id="285" r:id="rId4"/>
    <p:sldId id="286" r:id="rId5"/>
    <p:sldId id="288" r:id="rId6"/>
    <p:sldId id="257" r:id="rId7"/>
    <p:sldId id="287" r:id="rId8"/>
    <p:sldId id="368" r:id="rId9"/>
    <p:sldId id="289" r:id="rId10"/>
    <p:sldId id="292" r:id="rId11"/>
    <p:sldId id="294" r:id="rId12"/>
    <p:sldId id="293" r:id="rId13"/>
    <p:sldId id="298" r:id="rId14"/>
    <p:sldId id="299" r:id="rId15"/>
    <p:sldId id="297" r:id="rId16"/>
    <p:sldId id="295" r:id="rId17"/>
    <p:sldId id="296" r:id="rId18"/>
    <p:sldId id="300" r:id="rId19"/>
    <p:sldId id="301" r:id="rId20"/>
    <p:sldId id="302" r:id="rId21"/>
    <p:sldId id="324" r:id="rId22"/>
    <p:sldId id="261" r:id="rId23"/>
    <p:sldId id="325" r:id="rId24"/>
    <p:sldId id="327" r:id="rId25"/>
    <p:sldId id="328" r:id="rId26"/>
    <p:sldId id="336" r:id="rId27"/>
    <p:sldId id="290" r:id="rId28"/>
    <p:sldId id="291" r:id="rId29"/>
    <p:sldId id="339" r:id="rId30"/>
    <p:sldId id="340" r:id="rId31"/>
    <p:sldId id="341" r:id="rId32"/>
    <p:sldId id="342" r:id="rId33"/>
    <p:sldId id="303" r:id="rId34"/>
    <p:sldId id="362" r:id="rId35"/>
    <p:sldId id="363" r:id="rId36"/>
    <p:sldId id="367" r:id="rId37"/>
    <p:sldId id="366" r:id="rId38"/>
    <p:sldId id="365" r:id="rId39"/>
    <p:sldId id="315" r:id="rId40"/>
    <p:sldId id="316" r:id="rId41"/>
    <p:sldId id="317" r:id="rId42"/>
    <p:sldId id="318" r:id="rId43"/>
    <p:sldId id="319" r:id="rId44"/>
    <p:sldId id="321" r:id="rId45"/>
    <p:sldId id="320" r:id="rId46"/>
    <p:sldId id="322" r:id="rId47"/>
    <p:sldId id="323" r:id="rId48"/>
    <p:sldId id="329" r:id="rId49"/>
    <p:sldId id="330" r:id="rId50"/>
    <p:sldId id="331" r:id="rId51"/>
    <p:sldId id="332" r:id="rId52"/>
    <p:sldId id="333" r:id="rId53"/>
    <p:sldId id="334" r:id="rId54"/>
    <p:sldId id="335" r:id="rId55"/>
    <p:sldId id="279"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9F2"/>
    <a:srgbClr val="FFB2AE"/>
    <a:srgbClr val="FFD1DC"/>
    <a:srgbClr val="FFE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5F8274-BDFD-4E6E-B03B-30846463687F}">
  <a:tblStyle styleId="{645F8274-BDFD-4E6E-B03B-30846463687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84" d="100"/>
          <a:sy n="84" d="100"/>
        </p:scale>
        <p:origin x="784" y="40"/>
      </p:cViewPr>
      <p:guideLst/>
    </p:cSldViewPr>
  </p:slideViewPr>
  <p:notesTextViewPr>
    <p:cViewPr>
      <p:scale>
        <a:sx n="1" d="1"/>
        <a:sy n="1" d="1"/>
      </p:scale>
      <p:origin x="0" y="0"/>
    </p:cViewPr>
  </p:notesTextViewPr>
  <p:notesViewPr>
    <p:cSldViewPr snapToGrid="0">
      <p:cViewPr varScale="1">
        <p:scale>
          <a:sx n="51" d="100"/>
          <a:sy n="51" d="100"/>
        </p:scale>
        <p:origin x="269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0BDE3F-7349-4DC4-A4B4-53160946AE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5C5ECBB3-3FD6-49EF-8785-67F44778D6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4507FA-F3D7-4502-A967-41875C1AAFBE}" type="datetimeFigureOut">
              <a:rPr lang="en-SG" smtClean="0"/>
              <a:t>8/10/2018</a:t>
            </a:fld>
            <a:endParaRPr lang="en-SG"/>
          </a:p>
        </p:txBody>
      </p:sp>
      <p:sp>
        <p:nvSpPr>
          <p:cNvPr id="4" name="Footer Placeholder 3">
            <a:extLst>
              <a:ext uri="{FF2B5EF4-FFF2-40B4-BE49-F238E27FC236}">
                <a16:creationId xmlns:a16="http://schemas.microsoft.com/office/drawing/2014/main" id="{1FB90C9C-C163-4D02-9D6D-31A936BBE0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AEE6441E-F8E7-4AC5-9524-49D20014A9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68599F-7453-4C09-91C8-1B979B49D10C}" type="slidenum">
              <a:rPr lang="en-SG" smtClean="0"/>
              <a:t>‹#›</a:t>
            </a:fld>
            <a:endParaRPr lang="en-SG"/>
          </a:p>
        </p:txBody>
      </p:sp>
    </p:spTree>
    <p:extLst>
      <p:ext uri="{BB962C8B-B14F-4D97-AF65-F5344CB8AC3E}">
        <p14:creationId xmlns:p14="http://schemas.microsoft.com/office/powerpoint/2010/main" val="1324712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923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749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7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172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280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808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27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15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538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047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69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690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23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386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214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312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42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267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158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186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8567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683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7260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850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8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0146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8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469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7062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1099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850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164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59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156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3653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810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818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67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761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49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36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68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Yellow">
  <p:cSld name="BLANK_1_1">
    <p:spTree>
      <p:nvGrpSpPr>
        <p:cNvPr id="1" name="Shape 329"/>
        <p:cNvGrpSpPr/>
        <p:nvPr/>
      </p:nvGrpSpPr>
      <p:grpSpPr>
        <a:xfrm>
          <a:off x="0" y="0"/>
          <a:ext cx="0" cy="0"/>
          <a:chOff x="0" y="0"/>
          <a:chExt cx="0" cy="0"/>
        </a:xfrm>
      </p:grpSpPr>
      <p:sp>
        <p:nvSpPr>
          <p:cNvPr id="330" name="Google Shape;330;p13"/>
          <p:cNvSpPr/>
          <p:nvPr/>
        </p:nvSpPr>
        <p:spPr>
          <a:xfrm>
            <a:off x="407150" y="407075"/>
            <a:ext cx="8329800" cy="4329300"/>
          </a:xfrm>
          <a:prstGeom prst="rect">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17850"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3"/>
          <p:cNvGrpSpPr/>
          <p:nvPr/>
        </p:nvGrpSpPr>
        <p:grpSpPr>
          <a:xfrm>
            <a:off x="8142375" y="4477573"/>
            <a:ext cx="508851" cy="47871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3"/>
          <p:cNvGrpSpPr/>
          <p:nvPr/>
        </p:nvGrpSpPr>
        <p:grpSpPr>
          <a:xfrm>
            <a:off x="545621" y="382390"/>
            <a:ext cx="398658" cy="63192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Magenta">
  <p:cSld name="BLANK_1_1_1">
    <p:spTree>
      <p:nvGrpSpPr>
        <p:cNvPr id="1" name="Shape 357"/>
        <p:cNvGrpSpPr/>
        <p:nvPr/>
      </p:nvGrpSpPr>
      <p:grpSpPr>
        <a:xfrm>
          <a:off x="0" y="0"/>
          <a:ext cx="0" cy="0"/>
          <a:chOff x="0" y="0"/>
          <a:chExt cx="0" cy="0"/>
        </a:xfrm>
      </p:grpSpPr>
      <p:sp>
        <p:nvSpPr>
          <p:cNvPr id="358" name="Google Shape;358;p14"/>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8094101" y="3973940"/>
            <a:ext cx="413400" cy="413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14"/>
          <p:cNvGrpSpPr/>
          <p:nvPr/>
        </p:nvGrpSpPr>
        <p:grpSpPr>
          <a:xfrm>
            <a:off x="8142375" y="4477573"/>
            <a:ext cx="508851" cy="47871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a:off x="545621" y="382390"/>
            <a:ext cx="398658" cy="63192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4"/>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Magenta" preserve="1">
  <p:cSld name="1_Blank Magenta">
    <p:bg>
      <p:bgPr>
        <a:solidFill>
          <a:srgbClr val="DEE9F2"/>
        </a:solidFill>
        <a:effectLst/>
      </p:bgPr>
    </p:bg>
    <p:spTree>
      <p:nvGrpSpPr>
        <p:cNvPr id="1" name="Shape 357"/>
        <p:cNvGrpSpPr/>
        <p:nvPr/>
      </p:nvGrpSpPr>
      <p:grpSpPr>
        <a:xfrm>
          <a:off x="0" y="0"/>
          <a:ext cx="0" cy="0"/>
          <a:chOff x="0" y="0"/>
          <a:chExt cx="0" cy="0"/>
        </a:xfrm>
      </p:grpSpPr>
    </p:spTree>
    <p:extLst>
      <p:ext uri="{BB962C8B-B14F-4D97-AF65-F5344CB8AC3E}">
        <p14:creationId xmlns:p14="http://schemas.microsoft.com/office/powerpoint/2010/main" val="2617514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background" userDrawn="1">
  <p:cSld name="Image background">
    <p:spTree>
      <p:nvGrpSpPr>
        <p:cNvPr id="1" name="Shape 273"/>
        <p:cNvGrpSpPr/>
        <p:nvPr/>
      </p:nvGrpSpPr>
      <p:grpSpPr>
        <a:xfrm>
          <a:off x="0" y="0"/>
          <a:ext cx="0" cy="0"/>
          <a:chOff x="0" y="0"/>
          <a:chExt cx="0" cy="0"/>
        </a:xfrm>
      </p:grpSpPr>
      <p:pic>
        <p:nvPicPr>
          <p:cNvPr id="2" name="Picture 1">
            <a:extLst>
              <a:ext uri="{FF2B5EF4-FFF2-40B4-BE49-F238E27FC236}">
                <a16:creationId xmlns:a16="http://schemas.microsoft.com/office/drawing/2014/main" id="{3D31D520-0AC6-44C9-8090-01BB98DBD10F}"/>
              </a:ext>
            </a:extLst>
          </p:cNvPr>
          <p:cNvPicPr>
            <a:picLocks noChangeAspect="1"/>
          </p:cNvPicPr>
          <p:nvPr userDrawn="1"/>
        </p:nvPicPr>
        <p:blipFill>
          <a:blip r:embed="rId2"/>
          <a:stretch>
            <a:fillRect/>
          </a:stretch>
        </p:blipFill>
        <p:spPr>
          <a:xfrm>
            <a:off x="752712" y="868845"/>
            <a:ext cx="7526043" cy="3612746"/>
          </a:xfrm>
          <a:prstGeom prst="rect">
            <a:avLst/>
          </a:prstGeom>
        </p:spPr>
      </p:pic>
      <p:sp>
        <p:nvSpPr>
          <p:cNvPr id="274" name="Google Shape;274;p11"/>
          <p:cNvSpPr/>
          <p:nvPr/>
        </p:nvSpPr>
        <p:spPr>
          <a:xfrm>
            <a:off x="0" y="0"/>
            <a:ext cx="9144000" cy="5157300"/>
          </a:xfrm>
          <a:prstGeom prst="frame">
            <a:avLst>
              <a:gd name="adj1" fmla="val 792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1"/>
          <p:cNvGrpSpPr/>
          <p:nvPr/>
        </p:nvGrpSpPr>
        <p:grpSpPr>
          <a:xfrm>
            <a:off x="8142375" y="4477573"/>
            <a:ext cx="508851" cy="47871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1"/>
          <p:cNvGrpSpPr/>
          <p:nvPr/>
        </p:nvGrpSpPr>
        <p:grpSpPr>
          <a:xfrm>
            <a:off x="545621" y="382390"/>
            <a:ext cx="398658" cy="63192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8318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
        <p:cNvGrpSpPr/>
        <p:nvPr/>
      </p:nvGrpSpPr>
      <p:grpSpPr>
        <a:xfrm>
          <a:off x="0" y="0"/>
          <a:ext cx="0" cy="0"/>
          <a:chOff x="0" y="0"/>
          <a:chExt cx="0" cy="0"/>
        </a:xfrm>
      </p:grpSpPr>
      <p:sp>
        <p:nvSpPr>
          <p:cNvPr id="38" name="Google Shape;38;p3"/>
          <p:cNvSpPr/>
          <p:nvPr/>
        </p:nvSpPr>
        <p:spPr>
          <a:xfrm>
            <a:off x="407150" y="407075"/>
            <a:ext cx="8329800" cy="4329300"/>
          </a:xfrm>
          <a:prstGeom prst="rect">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630450" y="630150"/>
            <a:ext cx="3883200" cy="388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908250" y="4660825"/>
            <a:ext cx="605400" cy="6054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081694" y="771271"/>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13651" y="1616690"/>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362484" y="1670133"/>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818461" y="1338692"/>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3001075" y="4182123"/>
            <a:ext cx="508851" cy="47871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861768" y="506559"/>
            <a:ext cx="524975" cy="832145"/>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62" name="Google Shape;62;p3"/>
          <p:cNvSpPr/>
          <p:nvPr/>
        </p:nvSpPr>
        <p:spPr>
          <a:xfrm>
            <a:off x="2757247" y="861970"/>
            <a:ext cx="300900" cy="300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lstStyle>
            <a:lvl1pPr lvl="0" algn="ctr" rtl="0">
              <a:spcBef>
                <a:spcPts val="0"/>
              </a:spcBef>
              <a:spcAft>
                <a:spcPts val="0"/>
              </a:spcAft>
              <a:buClr>
                <a:srgbClr val="02BDC7"/>
              </a:buClr>
              <a:buSzPts val="3000"/>
              <a:buNone/>
              <a:defRPr sz="3000">
                <a:solidFill>
                  <a:srgbClr val="02BDC7"/>
                </a:solidFill>
              </a:defRPr>
            </a:lvl1pPr>
            <a:lvl2pPr lvl="1" algn="ctr" rtl="0">
              <a:spcBef>
                <a:spcPts val="0"/>
              </a:spcBef>
              <a:spcAft>
                <a:spcPts val="0"/>
              </a:spcAft>
              <a:buClr>
                <a:srgbClr val="02BDC7"/>
              </a:buClr>
              <a:buSzPts val="3000"/>
              <a:buNone/>
              <a:defRPr sz="3000">
                <a:solidFill>
                  <a:srgbClr val="02BDC7"/>
                </a:solidFill>
              </a:defRPr>
            </a:lvl2pPr>
            <a:lvl3pPr lvl="2" algn="ctr" rtl="0">
              <a:spcBef>
                <a:spcPts val="0"/>
              </a:spcBef>
              <a:spcAft>
                <a:spcPts val="0"/>
              </a:spcAft>
              <a:buClr>
                <a:srgbClr val="02BDC7"/>
              </a:buClr>
              <a:buSzPts val="3000"/>
              <a:buNone/>
              <a:defRPr sz="3000">
                <a:solidFill>
                  <a:srgbClr val="02BDC7"/>
                </a:solidFill>
              </a:defRPr>
            </a:lvl3pPr>
            <a:lvl4pPr lvl="3" algn="ctr" rtl="0">
              <a:spcBef>
                <a:spcPts val="0"/>
              </a:spcBef>
              <a:spcAft>
                <a:spcPts val="0"/>
              </a:spcAft>
              <a:buClr>
                <a:srgbClr val="02BDC7"/>
              </a:buClr>
              <a:buSzPts val="3000"/>
              <a:buNone/>
              <a:defRPr sz="3000">
                <a:solidFill>
                  <a:srgbClr val="02BDC7"/>
                </a:solidFill>
              </a:defRPr>
            </a:lvl4pPr>
            <a:lvl5pPr lvl="4" algn="ctr" rtl="0">
              <a:spcBef>
                <a:spcPts val="0"/>
              </a:spcBef>
              <a:spcAft>
                <a:spcPts val="0"/>
              </a:spcAft>
              <a:buClr>
                <a:srgbClr val="02BDC7"/>
              </a:buClr>
              <a:buSzPts val="3000"/>
              <a:buNone/>
              <a:defRPr sz="3000">
                <a:solidFill>
                  <a:srgbClr val="02BDC7"/>
                </a:solidFill>
              </a:defRPr>
            </a:lvl5pPr>
            <a:lvl6pPr lvl="5" algn="ctr" rtl="0">
              <a:spcBef>
                <a:spcPts val="0"/>
              </a:spcBef>
              <a:spcAft>
                <a:spcPts val="0"/>
              </a:spcAft>
              <a:buClr>
                <a:srgbClr val="02BDC7"/>
              </a:buClr>
              <a:buSzPts val="3000"/>
              <a:buNone/>
              <a:defRPr sz="3000">
                <a:solidFill>
                  <a:srgbClr val="02BDC7"/>
                </a:solidFill>
              </a:defRPr>
            </a:lvl6pPr>
            <a:lvl7pPr lvl="6" algn="ctr" rtl="0">
              <a:spcBef>
                <a:spcPts val="0"/>
              </a:spcBef>
              <a:spcAft>
                <a:spcPts val="0"/>
              </a:spcAft>
              <a:buClr>
                <a:srgbClr val="02BDC7"/>
              </a:buClr>
              <a:buSzPts val="3000"/>
              <a:buNone/>
              <a:defRPr sz="3000">
                <a:solidFill>
                  <a:srgbClr val="02BDC7"/>
                </a:solidFill>
              </a:defRPr>
            </a:lvl7pPr>
            <a:lvl8pPr lvl="7" algn="ctr" rtl="0">
              <a:spcBef>
                <a:spcPts val="0"/>
              </a:spcBef>
              <a:spcAft>
                <a:spcPts val="0"/>
              </a:spcAft>
              <a:buClr>
                <a:srgbClr val="02BDC7"/>
              </a:buClr>
              <a:buSzPts val="3000"/>
              <a:buNone/>
              <a:defRPr sz="3000">
                <a:solidFill>
                  <a:srgbClr val="02BDC7"/>
                </a:solidFill>
              </a:defRPr>
            </a:lvl8pPr>
            <a:lvl9pPr lvl="8" algn="ctr" rtl="0">
              <a:spcBef>
                <a:spcPts val="0"/>
              </a:spcBef>
              <a:spcAft>
                <a:spcPts val="0"/>
              </a:spcAft>
              <a:buClr>
                <a:srgbClr val="02BDC7"/>
              </a:buClr>
              <a:buSzPts val="3000"/>
              <a:buNone/>
              <a:defRPr sz="3000">
                <a:solidFill>
                  <a:srgbClr val="02BDC7"/>
                </a:solidFill>
              </a:defRPr>
            </a:lvl9pPr>
          </a:lstStyle>
          <a:p>
            <a:endParaRPr/>
          </a:p>
        </p:txBody>
      </p:sp>
      <p:sp>
        <p:nvSpPr>
          <p:cNvPr id="66" name="Google Shape;66;p3"/>
          <p:cNvSpPr txBox="1">
            <a:spLocks noGrp="1"/>
          </p:cNvSpPr>
          <p:nvPr>
            <p:ph type="subTitle" idx="1"/>
          </p:nvPr>
        </p:nvSpPr>
        <p:spPr>
          <a:xfrm>
            <a:off x="2886100" y="2916252"/>
            <a:ext cx="33717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B600"/>
              </a:buClr>
              <a:buSzPts val="2000"/>
              <a:buNone/>
              <a:defRPr>
                <a:solidFill>
                  <a:srgbClr val="FFB600"/>
                </a:solidFill>
              </a:defRPr>
            </a:lvl1pPr>
            <a:lvl2pPr lvl="1" algn="ctr" rtl="0">
              <a:spcBef>
                <a:spcPts val="1000"/>
              </a:spcBef>
              <a:spcAft>
                <a:spcPts val="0"/>
              </a:spcAft>
              <a:buClr>
                <a:srgbClr val="FFB600"/>
              </a:buClr>
              <a:buSzPts val="3000"/>
              <a:buNone/>
              <a:defRPr sz="3000">
                <a:solidFill>
                  <a:srgbClr val="FFB600"/>
                </a:solidFill>
              </a:defRPr>
            </a:lvl2pPr>
            <a:lvl3pPr lvl="2" algn="ctr" rtl="0">
              <a:spcBef>
                <a:spcPts val="1000"/>
              </a:spcBef>
              <a:spcAft>
                <a:spcPts val="0"/>
              </a:spcAft>
              <a:buClr>
                <a:srgbClr val="FFB600"/>
              </a:buClr>
              <a:buSzPts val="3000"/>
              <a:buNone/>
              <a:defRPr sz="3000">
                <a:solidFill>
                  <a:srgbClr val="FFB600"/>
                </a:solidFill>
              </a:defRPr>
            </a:lvl3pPr>
            <a:lvl4pPr lvl="3" algn="ctr" rtl="0">
              <a:spcBef>
                <a:spcPts val="1000"/>
              </a:spcBef>
              <a:spcAft>
                <a:spcPts val="0"/>
              </a:spcAft>
              <a:buClr>
                <a:srgbClr val="FFB600"/>
              </a:buClr>
              <a:buSzPts val="3000"/>
              <a:buNone/>
              <a:defRPr sz="3000">
                <a:solidFill>
                  <a:srgbClr val="FFB600"/>
                </a:solidFill>
              </a:defRPr>
            </a:lvl4pPr>
            <a:lvl5pPr lvl="4" algn="ctr" rtl="0">
              <a:spcBef>
                <a:spcPts val="1000"/>
              </a:spcBef>
              <a:spcAft>
                <a:spcPts val="0"/>
              </a:spcAft>
              <a:buClr>
                <a:srgbClr val="FFB600"/>
              </a:buClr>
              <a:buSzPts val="3000"/>
              <a:buNone/>
              <a:defRPr sz="3000">
                <a:solidFill>
                  <a:srgbClr val="FFB600"/>
                </a:solidFill>
              </a:defRPr>
            </a:lvl5pPr>
            <a:lvl6pPr lvl="5" algn="ctr" rtl="0">
              <a:spcBef>
                <a:spcPts val="1000"/>
              </a:spcBef>
              <a:spcAft>
                <a:spcPts val="0"/>
              </a:spcAft>
              <a:buClr>
                <a:srgbClr val="FFB600"/>
              </a:buClr>
              <a:buSzPts val="3000"/>
              <a:buNone/>
              <a:defRPr sz="3000">
                <a:solidFill>
                  <a:srgbClr val="FFB600"/>
                </a:solidFill>
              </a:defRPr>
            </a:lvl6pPr>
            <a:lvl7pPr lvl="6" algn="ctr" rtl="0">
              <a:spcBef>
                <a:spcPts val="1000"/>
              </a:spcBef>
              <a:spcAft>
                <a:spcPts val="0"/>
              </a:spcAft>
              <a:buClr>
                <a:srgbClr val="FFB600"/>
              </a:buClr>
              <a:buSzPts val="3000"/>
              <a:buNone/>
              <a:defRPr sz="3000">
                <a:solidFill>
                  <a:srgbClr val="FFB600"/>
                </a:solidFill>
              </a:defRPr>
            </a:lvl7pPr>
            <a:lvl8pPr lvl="7" algn="ctr" rtl="0">
              <a:spcBef>
                <a:spcPts val="1000"/>
              </a:spcBef>
              <a:spcAft>
                <a:spcPts val="0"/>
              </a:spcAft>
              <a:buClr>
                <a:srgbClr val="FFB600"/>
              </a:buClr>
              <a:buSzPts val="3000"/>
              <a:buNone/>
              <a:defRPr sz="3000">
                <a:solidFill>
                  <a:srgbClr val="FFB600"/>
                </a:solidFill>
              </a:defRPr>
            </a:lvl8pPr>
            <a:lvl9pPr lvl="8" algn="ctr" rtl="0">
              <a:spcBef>
                <a:spcPts val="1000"/>
              </a:spcBef>
              <a:spcAft>
                <a:spcPts val="1000"/>
              </a:spcAft>
              <a:buClr>
                <a:srgbClr val="FFB600"/>
              </a:buClr>
              <a:buSzPts val="3000"/>
              <a:buNone/>
              <a:defRPr sz="3000">
                <a:solidFill>
                  <a:srgbClr val="FFB6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7"/>
        <p:cNvGrpSpPr/>
        <p:nvPr/>
      </p:nvGrpSpPr>
      <p:grpSpPr>
        <a:xfrm>
          <a:off x="0" y="0"/>
          <a:ext cx="0" cy="0"/>
          <a:chOff x="0" y="0"/>
          <a:chExt cx="0" cy="0"/>
        </a:xfrm>
      </p:grpSpPr>
      <p:sp>
        <p:nvSpPr>
          <p:cNvPr id="128" name="Google Shape;128;p6"/>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6"/>
          <p:cNvGrpSpPr/>
          <p:nvPr/>
        </p:nvGrpSpPr>
        <p:grpSpPr>
          <a:xfrm>
            <a:off x="8142375" y="4477573"/>
            <a:ext cx="508851" cy="478711"/>
            <a:chOff x="5972700" y="2330200"/>
            <a:chExt cx="411625" cy="387275"/>
          </a:xfrm>
        </p:grpSpPr>
        <p:sp>
          <p:nvSpPr>
            <p:cNvPr id="143" name="Google Shape;143;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6"/>
          <p:cNvGrpSpPr/>
          <p:nvPr/>
        </p:nvGrpSpPr>
        <p:grpSpPr>
          <a:xfrm>
            <a:off x="2139871" y="482540"/>
            <a:ext cx="398658" cy="631920"/>
            <a:chOff x="6718575" y="2318625"/>
            <a:chExt cx="256950" cy="407375"/>
          </a:xfrm>
        </p:grpSpPr>
        <p:sp>
          <p:nvSpPr>
            <p:cNvPr id="146" name="Google Shape;14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5" name="Google Shape;155;p6"/>
          <p:cNvSpPr txBox="1">
            <a:spLocks noGrp="1"/>
          </p:cNvSpPr>
          <p:nvPr>
            <p:ph type="body" idx="1"/>
          </p:nvPr>
        </p:nvSpPr>
        <p:spPr>
          <a:xfrm>
            <a:off x="2830925" y="1200150"/>
            <a:ext cx="2516400" cy="3120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6" name="Google Shape;156;p6"/>
          <p:cNvSpPr txBox="1">
            <a:spLocks noGrp="1"/>
          </p:cNvSpPr>
          <p:nvPr>
            <p:ph type="body" idx="2"/>
          </p:nvPr>
        </p:nvSpPr>
        <p:spPr>
          <a:xfrm>
            <a:off x="5651044" y="1200150"/>
            <a:ext cx="2671500" cy="3120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7" name="Google Shape;157;p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8"/>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8"/>
          <p:cNvGrpSpPr/>
          <p:nvPr/>
        </p:nvGrpSpPr>
        <p:grpSpPr>
          <a:xfrm>
            <a:off x="8142375" y="4477573"/>
            <a:ext cx="508851" cy="47871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8"/>
          <p:cNvGrpSpPr/>
          <p:nvPr/>
        </p:nvGrpSpPr>
        <p:grpSpPr>
          <a:xfrm>
            <a:off x="2139871" y="482540"/>
            <a:ext cx="398658" cy="63192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8"/>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794200" y="78224"/>
            <a:ext cx="141600" cy="1416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40400" y="150205"/>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9301" y="3776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696550" y="917625"/>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8924303" y="11938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724347" y="7671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8923937" y="451941"/>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528659" y="-124724"/>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8327788" y="6261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9"/>
          <p:cNvGrpSpPr/>
          <p:nvPr/>
        </p:nvGrpSpPr>
        <p:grpSpPr>
          <a:xfrm>
            <a:off x="154025" y="438904"/>
            <a:ext cx="508851" cy="478711"/>
            <a:chOff x="5972700" y="2330200"/>
            <a:chExt cx="411625" cy="387275"/>
          </a:xfrm>
        </p:grpSpPr>
        <p:sp>
          <p:nvSpPr>
            <p:cNvPr id="231" name="Google Shape;231;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9"/>
          <p:cNvSpPr txBox="1">
            <a:spLocks noGrp="1"/>
          </p:cNvSpPr>
          <p:nvPr>
            <p:ph type="body" idx="1"/>
          </p:nvPr>
        </p:nvSpPr>
        <p:spPr>
          <a:xfrm>
            <a:off x="457200" y="4177709"/>
            <a:ext cx="8229600" cy="519600"/>
          </a:xfrm>
          <a:prstGeom prst="rect">
            <a:avLst/>
          </a:prstGeom>
        </p:spPr>
        <p:txBody>
          <a:bodyPr spcFirstLastPara="1" wrap="square" lIns="91425" tIns="91425" rIns="91425" bIns="91425" anchor="t" anchorCtr="0"/>
          <a:lstStyle>
            <a:lvl1pPr marL="457200" lvl="0" indent="-228600" algn="ctr">
              <a:spcBef>
                <a:spcPts val="360"/>
              </a:spcBef>
              <a:spcAft>
                <a:spcPts val="1000"/>
              </a:spcAft>
              <a:buSzPts val="1400"/>
              <a:buNone/>
              <a:defRPr sz="1400"/>
            </a:lvl1pPr>
          </a:lstStyle>
          <a:p>
            <a:endParaRPr/>
          </a:p>
        </p:txBody>
      </p:sp>
      <p:sp>
        <p:nvSpPr>
          <p:cNvPr id="234" name="Google Shape;234;p9"/>
          <p:cNvSpPr/>
          <p:nvPr/>
        </p:nvSpPr>
        <p:spPr>
          <a:xfrm>
            <a:off x="7720375" y="103875"/>
            <a:ext cx="626400" cy="6264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9"/>
          <p:cNvGrpSpPr/>
          <p:nvPr/>
        </p:nvGrpSpPr>
        <p:grpSpPr>
          <a:xfrm>
            <a:off x="7915421" y="229147"/>
            <a:ext cx="236882" cy="375437"/>
            <a:chOff x="6718575" y="2318625"/>
            <a:chExt cx="256950" cy="407375"/>
          </a:xfrm>
        </p:grpSpPr>
        <p:sp>
          <p:nvSpPr>
            <p:cNvPr id="236" name="Google Shape;236;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9"/>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56593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Aqua">
  <p:cSld name="BLANK_1">
    <p:spTree>
      <p:nvGrpSpPr>
        <p:cNvPr id="1" name="Shape 301"/>
        <p:cNvGrpSpPr/>
        <p:nvPr/>
      </p:nvGrpSpPr>
      <p:grpSpPr>
        <a:xfrm>
          <a:off x="0" y="0"/>
          <a:ext cx="0" cy="0"/>
          <a:chOff x="0" y="0"/>
          <a:chExt cx="0" cy="0"/>
        </a:xfrm>
      </p:grpSpPr>
      <p:sp>
        <p:nvSpPr>
          <p:cNvPr id="302" name="Google Shape;302;p12"/>
          <p:cNvSpPr/>
          <p:nvPr/>
        </p:nvSpPr>
        <p:spPr>
          <a:xfrm>
            <a:off x="407150" y="407075"/>
            <a:ext cx="8329800" cy="4329300"/>
          </a:xfrm>
          <a:prstGeom prst="rect">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2"/>
          <p:cNvSpPr/>
          <p:nvPr/>
        </p:nvSpPr>
        <p:spPr>
          <a:xfrm>
            <a:off x="-117275" y="847257"/>
            <a:ext cx="605400" cy="605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2"/>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2"/>
          <p:cNvSpPr/>
          <p:nvPr/>
        </p:nvSpPr>
        <p:spPr>
          <a:xfrm>
            <a:off x="1397225" y="337514"/>
            <a:ext cx="136800" cy="136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2"/>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2"/>
          <p:cNvSpPr/>
          <p:nvPr/>
        </p:nvSpPr>
        <p:spPr>
          <a:xfrm>
            <a:off x="7847950" y="4168079"/>
            <a:ext cx="1097700" cy="1097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2"/>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2"/>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2"/>
          <p:cNvSpPr/>
          <p:nvPr/>
        </p:nvSpPr>
        <p:spPr>
          <a:xfrm>
            <a:off x="8622049" y="3872635"/>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2"/>
          <p:cNvSpPr/>
          <p:nvPr/>
        </p:nvSpPr>
        <p:spPr>
          <a:xfrm>
            <a:off x="7550022" y="480165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2"/>
          <p:cNvSpPr/>
          <p:nvPr/>
        </p:nvSpPr>
        <p:spPr>
          <a:xfrm>
            <a:off x="7325661" y="4674667"/>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2"/>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2"/>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2"/>
          <p:cNvGrpSpPr/>
          <p:nvPr/>
        </p:nvGrpSpPr>
        <p:grpSpPr>
          <a:xfrm>
            <a:off x="8142375" y="4477573"/>
            <a:ext cx="508851" cy="47871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2"/>
          <p:cNvGrpSpPr/>
          <p:nvPr/>
        </p:nvGrpSpPr>
        <p:grpSpPr>
          <a:xfrm>
            <a:off x="545621" y="382390"/>
            <a:ext cx="398658" cy="63192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A6BCC9"/>
                </a:solidFill>
                <a:latin typeface="Lato Light"/>
                <a:ea typeface="Lato Light"/>
                <a:cs typeface="Lato Light"/>
                <a:sym typeface="Lato Light"/>
              </a:defRPr>
            </a:lvl1pPr>
            <a:lvl2pPr lvl="1" algn="r">
              <a:buNone/>
              <a:defRPr sz="1200">
                <a:solidFill>
                  <a:srgbClr val="A6BCC9"/>
                </a:solidFill>
                <a:latin typeface="Lato Light"/>
                <a:ea typeface="Lato Light"/>
                <a:cs typeface="Lato Light"/>
                <a:sym typeface="Lato Light"/>
              </a:defRPr>
            </a:lvl2pPr>
            <a:lvl3pPr lvl="2" algn="r">
              <a:buNone/>
              <a:defRPr sz="1200">
                <a:solidFill>
                  <a:srgbClr val="A6BCC9"/>
                </a:solidFill>
                <a:latin typeface="Lato Light"/>
                <a:ea typeface="Lato Light"/>
                <a:cs typeface="Lato Light"/>
                <a:sym typeface="Lato Light"/>
              </a:defRPr>
            </a:lvl3pPr>
            <a:lvl4pPr lvl="3" algn="r">
              <a:buNone/>
              <a:defRPr sz="1200">
                <a:solidFill>
                  <a:srgbClr val="A6BCC9"/>
                </a:solidFill>
                <a:latin typeface="Lato Light"/>
                <a:ea typeface="Lato Light"/>
                <a:cs typeface="Lato Light"/>
                <a:sym typeface="Lato Light"/>
              </a:defRPr>
            </a:lvl4pPr>
            <a:lvl5pPr lvl="4" algn="r">
              <a:buNone/>
              <a:defRPr sz="1200">
                <a:solidFill>
                  <a:srgbClr val="A6BCC9"/>
                </a:solidFill>
                <a:latin typeface="Lato Light"/>
                <a:ea typeface="Lato Light"/>
                <a:cs typeface="Lato Light"/>
                <a:sym typeface="Lato Light"/>
              </a:defRPr>
            </a:lvl5pPr>
            <a:lvl6pPr lvl="5" algn="r">
              <a:buNone/>
              <a:defRPr sz="1200">
                <a:solidFill>
                  <a:srgbClr val="A6BCC9"/>
                </a:solidFill>
                <a:latin typeface="Lato Light"/>
                <a:ea typeface="Lato Light"/>
                <a:cs typeface="Lato Light"/>
                <a:sym typeface="Lato Light"/>
              </a:defRPr>
            </a:lvl6pPr>
            <a:lvl7pPr lvl="6" algn="r">
              <a:buNone/>
              <a:defRPr sz="1200">
                <a:solidFill>
                  <a:srgbClr val="A6BCC9"/>
                </a:solidFill>
                <a:latin typeface="Lato Light"/>
                <a:ea typeface="Lato Light"/>
                <a:cs typeface="Lato Light"/>
                <a:sym typeface="Lato Light"/>
              </a:defRPr>
            </a:lvl7pPr>
            <a:lvl8pPr lvl="7" algn="r">
              <a:buNone/>
              <a:defRPr sz="1200">
                <a:solidFill>
                  <a:srgbClr val="A6BCC9"/>
                </a:solidFill>
                <a:latin typeface="Lato Light"/>
                <a:ea typeface="Lato Light"/>
                <a:cs typeface="Lato Light"/>
                <a:sym typeface="Lato Light"/>
              </a:defRPr>
            </a:lvl8pPr>
            <a:lvl9pPr lvl="8" algn="r">
              <a:buNone/>
              <a:defRPr sz="1200">
                <a:solidFill>
                  <a:srgbClr val="A6BCC9"/>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63" r:id="rId8"/>
    <p:sldLayoutId id="2147483658" r:id="rId9"/>
    <p:sldLayoutId id="2147483659" r:id="rId10"/>
    <p:sldLayoutId id="2147483660" r:id="rId11"/>
    <p:sldLayoutId id="2147483664" r:id="rId12"/>
    <p:sldLayoutId id="2147483662"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6" Type="http://schemas.openxmlformats.org/officeDocument/2006/relationships/image" Target="../media/image16.sv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2.sv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Mid Term Presentation</a:t>
            </a:r>
            <a:br>
              <a:rPr lang="en-SG" dirty="0"/>
            </a:br>
            <a:r>
              <a:rPr lang="en-SG" sz="1100" dirty="0"/>
              <a:t>Team eXi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3.</a:t>
            </a:r>
            <a:endParaRPr dirty="0">
              <a:solidFill>
                <a:srgbClr val="4A5C65"/>
              </a:solidFill>
            </a:endParaRPr>
          </a:p>
          <a:p>
            <a:pPr marL="0" lvl="0" indent="0" algn="ctr" rtl="0">
              <a:spcBef>
                <a:spcPts val="0"/>
              </a:spcBef>
              <a:spcAft>
                <a:spcPts val="0"/>
              </a:spcAft>
              <a:buNone/>
            </a:pPr>
            <a:r>
              <a:rPr lang="en-SG" dirty="0"/>
              <a:t>User Testing</a:t>
            </a:r>
            <a:endParaRPr dirty="0"/>
          </a:p>
        </p:txBody>
      </p:sp>
    </p:spTree>
    <p:extLst>
      <p:ext uri="{BB962C8B-B14F-4D97-AF65-F5344CB8AC3E}">
        <p14:creationId xmlns:p14="http://schemas.microsoft.com/office/powerpoint/2010/main" val="4217005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Objectives</a:t>
            </a:r>
            <a:endParaRPr dirty="0"/>
          </a:p>
        </p:txBody>
      </p:sp>
      <p:sp>
        <p:nvSpPr>
          <p:cNvPr id="424" name="Google Shape;424;p20"/>
          <p:cNvSpPr txBox="1">
            <a:spLocks noGrp="1"/>
          </p:cNvSpPr>
          <p:nvPr>
            <p:ph type="body" idx="1"/>
          </p:nvPr>
        </p:nvSpPr>
        <p:spPr>
          <a:xfrm>
            <a:off x="2932355" y="1069150"/>
            <a:ext cx="5292300" cy="3005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Gather feedback regarding Interface Design and Navigation Flow</a:t>
            </a:r>
          </a:p>
          <a:p>
            <a:pPr marL="101600" lvl="0" indent="0" algn="l" rtl="0">
              <a:spcBef>
                <a:spcPts val="0"/>
              </a:spcBef>
              <a:spcAft>
                <a:spcPts val="0"/>
              </a:spcAft>
              <a:buSzPts val="2000"/>
              <a:buNone/>
            </a:pPr>
            <a:endParaRPr lang="en-US" dirty="0"/>
          </a:p>
          <a:p>
            <a:pPr marL="457200" lvl="0" indent="-355600" algn="l" rtl="0">
              <a:spcBef>
                <a:spcPts val="0"/>
              </a:spcBef>
              <a:spcAft>
                <a:spcPts val="0"/>
              </a:spcAft>
              <a:buSzPts val="2000"/>
              <a:buChar char="○"/>
            </a:pPr>
            <a:r>
              <a:rPr lang="en-US" dirty="0"/>
              <a:t>Gauge user’s comfortability &amp; satisfaction with the UI and functionalities implemented</a:t>
            </a:r>
          </a:p>
          <a:p>
            <a:pPr marL="101600" lvl="0" indent="0" algn="l" rtl="0">
              <a:spcBef>
                <a:spcPts val="0"/>
              </a:spcBef>
              <a:spcAft>
                <a:spcPts val="0"/>
              </a:spcAft>
              <a:buSzPts val="2000"/>
              <a:buNone/>
            </a:pPr>
            <a:endParaRPr lang="en-US" dirty="0"/>
          </a:p>
          <a:p>
            <a:pPr marL="457200" lvl="0" indent="-355600" algn="l" rtl="0">
              <a:spcBef>
                <a:spcPts val="0"/>
              </a:spcBef>
              <a:spcAft>
                <a:spcPts val="0"/>
              </a:spcAft>
              <a:buSzPts val="2000"/>
              <a:buChar char="○"/>
            </a:pPr>
            <a:r>
              <a:rPr lang="en-US" dirty="0"/>
              <a:t>Improve the Portal based on feedbacks and comments received</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355020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1</a:t>
            </a:r>
          </a:p>
          <a:p>
            <a:pPr marL="285750" indent="-285750"/>
            <a:r>
              <a:rPr lang="en-US" sz="1050" dirty="0">
                <a:solidFill>
                  <a:schemeClr val="tx1"/>
                </a:solidFill>
                <a:latin typeface="Roboto Slab Light"/>
                <a:ea typeface="Roboto Slab Light"/>
                <a:cs typeface="Roboto Slab Light"/>
                <a:sym typeface="Roboto Slab Light"/>
              </a:rPr>
              <a:t>Account Module</a:t>
            </a:r>
          </a:p>
          <a:p>
            <a:pPr marL="285750" indent="-285750"/>
            <a:r>
              <a:rPr lang="en-US" sz="1050" dirty="0">
                <a:solidFill>
                  <a:schemeClr val="tx1"/>
                </a:solidFill>
                <a:latin typeface="Roboto Slab Light"/>
                <a:ea typeface="Roboto Slab Light"/>
                <a:cs typeface="Roboto Slab Light"/>
                <a:sym typeface="Roboto Slab Light"/>
              </a:rPr>
              <a:t>Admin Module</a:t>
            </a:r>
          </a:p>
          <a:p>
            <a:pPr marL="285750" indent="-285750"/>
            <a:r>
              <a:rPr lang="en-US" sz="1050" dirty="0">
                <a:solidFill>
                  <a:schemeClr val="tx1"/>
                </a:solidFill>
                <a:latin typeface="Roboto Slab Light"/>
                <a:ea typeface="Roboto Slab Light"/>
                <a:cs typeface="Roboto Slab Light"/>
                <a:sym typeface="Roboto Slab Light"/>
              </a:rPr>
              <a:t>Student </a:t>
            </a:r>
            <a:r>
              <a:rPr lang="en-US" sz="1050" dirty="0" err="1">
                <a:solidFill>
                  <a:schemeClr val="tx1"/>
                </a:solidFill>
                <a:latin typeface="Roboto Slab Light"/>
                <a:ea typeface="Roboto Slab Light"/>
                <a:cs typeface="Roboto Slab Light"/>
                <a:sym typeface="Roboto Slab Light"/>
              </a:rPr>
              <a:t>Mgmt</a:t>
            </a:r>
            <a:r>
              <a:rPr lang="en-US" sz="1050" dirty="0">
                <a:solidFill>
                  <a:schemeClr val="tx1"/>
                </a:solidFill>
                <a:latin typeface="Roboto Slab Light"/>
                <a:ea typeface="Roboto Slab Light"/>
                <a:cs typeface="Roboto Slab Light"/>
                <a:sym typeface="Roboto Slab Light"/>
              </a:rPr>
              <a:t> Module</a:t>
            </a:r>
          </a:p>
          <a:p>
            <a:pPr marL="285750" indent="-285750"/>
            <a:r>
              <a:rPr lang="en-US" sz="1050" dirty="0">
                <a:solidFill>
                  <a:schemeClr val="tx1"/>
                </a:solidFill>
                <a:latin typeface="Roboto Slab Light"/>
                <a:ea typeface="Roboto Slab Light"/>
                <a:cs typeface="Roboto Slab Light"/>
                <a:sym typeface="Roboto Slab Light"/>
              </a:rPr>
              <a:t>Grades Module</a:t>
            </a:r>
            <a:endParaRPr sz="1600" dirty="0">
              <a:solidFill>
                <a:schemeClr val="tx1"/>
              </a:solidFill>
              <a:latin typeface="Roboto Slab Light"/>
              <a:ea typeface="Roboto Slab Light"/>
              <a:cs typeface="Roboto Slab Light"/>
              <a:sym typeface="Roboto Slab Light"/>
            </a:endParaRP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28 July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3:30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2310184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2044510"/>
            <a:ext cx="5292300" cy="79013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Trouble with navigating due to the naming of navigation bars</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95600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a:t>
            </a:r>
            <a:r>
              <a:rPr lang="en-SG" dirty="0" err="1"/>
              <a:t>ction</a:t>
            </a:r>
            <a:r>
              <a:rPr lang="en-SG" dirty="0"/>
              <a:t> Taken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6" name="Picture 5">
            <a:extLst>
              <a:ext uri="{FF2B5EF4-FFF2-40B4-BE49-F238E27FC236}">
                <a16:creationId xmlns:a16="http://schemas.microsoft.com/office/drawing/2014/main" id="{4F8D45D4-E2ED-475C-92A3-6C821449A64E}"/>
              </a:ext>
            </a:extLst>
          </p:cNvPr>
          <p:cNvPicPr>
            <a:picLocks noChangeAspect="1"/>
          </p:cNvPicPr>
          <p:nvPr/>
        </p:nvPicPr>
        <p:blipFill rotWithShape="1">
          <a:blip r:embed="rId3"/>
          <a:srcRect l="2336" t="2424" r="2139" b="5895"/>
          <a:stretch/>
        </p:blipFill>
        <p:spPr>
          <a:xfrm>
            <a:off x="2541779" y="1340866"/>
            <a:ext cx="5883795" cy="2461767"/>
          </a:xfrm>
          <a:prstGeom prst="rect">
            <a:avLst/>
          </a:prstGeom>
        </p:spPr>
      </p:pic>
    </p:spTree>
    <p:extLst>
      <p:ext uri="{BB962C8B-B14F-4D97-AF65-F5344CB8AC3E}">
        <p14:creationId xmlns:p14="http://schemas.microsoft.com/office/powerpoint/2010/main" val="2261655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2</a:t>
            </a:r>
          </a:p>
          <a:p>
            <a:pPr marL="285750" indent="-285750"/>
            <a:r>
              <a:rPr lang="en-US" sz="1050" dirty="0">
                <a:solidFill>
                  <a:schemeClr val="tx1"/>
                </a:solidFill>
                <a:latin typeface="Roboto Slab Light"/>
                <a:ea typeface="Roboto Slab Light"/>
                <a:cs typeface="Roboto Slab Light"/>
                <a:sym typeface="Roboto Slab Light"/>
              </a:rPr>
              <a:t>Attendance Module</a:t>
            </a:r>
          </a:p>
          <a:p>
            <a:pPr marL="285750" indent="-285750"/>
            <a:r>
              <a:rPr lang="en-US" sz="1050" dirty="0">
                <a:solidFill>
                  <a:schemeClr val="tx1"/>
                </a:solidFill>
                <a:latin typeface="Roboto Slab Light"/>
                <a:ea typeface="Roboto Slab Light"/>
                <a:cs typeface="Roboto Slab Light"/>
                <a:sym typeface="Roboto Slab Light"/>
              </a:rPr>
              <a:t>Grades Module</a:t>
            </a:r>
          </a:p>
          <a:p>
            <a:pPr marL="285750" indent="-285750"/>
            <a:r>
              <a:rPr lang="en-US" sz="1050" dirty="0">
                <a:solidFill>
                  <a:schemeClr val="tx1"/>
                </a:solidFill>
                <a:latin typeface="Roboto Slab Light"/>
                <a:ea typeface="Roboto Slab Light"/>
                <a:cs typeface="Roboto Slab Light"/>
                <a:sym typeface="Roboto Slab Light"/>
              </a:rPr>
              <a:t>Schedule Module</a:t>
            </a: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8 September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3:30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138428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1698530"/>
            <a:ext cx="5292300" cy="174644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Layout of Attendance Taking Interface not intuitive enough</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Confusing label specifying grade but input field is limited to raw score</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4266123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 Action Taken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7" name="Picture 6">
            <a:extLst>
              <a:ext uri="{FF2B5EF4-FFF2-40B4-BE49-F238E27FC236}">
                <a16:creationId xmlns:a16="http://schemas.microsoft.com/office/drawing/2014/main" id="{4766A813-7AC5-4E84-A332-D60AF82311FE}"/>
              </a:ext>
            </a:extLst>
          </p:cNvPr>
          <p:cNvPicPr>
            <a:picLocks noChangeAspect="1"/>
          </p:cNvPicPr>
          <p:nvPr/>
        </p:nvPicPr>
        <p:blipFill rotWithShape="1">
          <a:blip r:embed="rId3"/>
          <a:srcRect l="1575" r="1575" b="4909"/>
          <a:stretch/>
        </p:blipFill>
        <p:spPr>
          <a:xfrm>
            <a:off x="2615669" y="1344930"/>
            <a:ext cx="5776665" cy="2453640"/>
          </a:xfrm>
          <a:prstGeom prst="rect">
            <a:avLst/>
          </a:prstGeom>
        </p:spPr>
      </p:pic>
    </p:spTree>
    <p:extLst>
      <p:ext uri="{BB962C8B-B14F-4D97-AF65-F5344CB8AC3E}">
        <p14:creationId xmlns:p14="http://schemas.microsoft.com/office/powerpoint/2010/main" val="1315410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3</a:t>
            </a:r>
            <a:endParaRPr lang="en-US" sz="1050" dirty="0">
              <a:solidFill>
                <a:schemeClr val="tx1"/>
              </a:solidFill>
              <a:latin typeface="Roboto Slab Light"/>
              <a:ea typeface="Roboto Slab Light"/>
              <a:cs typeface="Roboto Slab Light"/>
              <a:sym typeface="Roboto Slab Light"/>
            </a:endParaRPr>
          </a:p>
          <a:p>
            <a:pPr marL="285750" indent="-285750"/>
            <a:r>
              <a:rPr lang="en-US" sz="1050" dirty="0">
                <a:solidFill>
                  <a:schemeClr val="tx1"/>
                </a:solidFill>
                <a:latin typeface="Roboto Slab Light"/>
                <a:ea typeface="Roboto Slab Light"/>
                <a:cs typeface="Roboto Slab Light"/>
                <a:sym typeface="Roboto Slab Light"/>
              </a:rPr>
              <a:t>Admin Module</a:t>
            </a:r>
          </a:p>
          <a:p>
            <a:pPr marL="285750" indent="-285750"/>
            <a:r>
              <a:rPr lang="en-US" sz="1050" dirty="0">
                <a:solidFill>
                  <a:schemeClr val="tx1"/>
                </a:solidFill>
                <a:latin typeface="Roboto Slab Light"/>
                <a:ea typeface="Roboto Slab Light"/>
                <a:cs typeface="Roboto Slab Light"/>
                <a:sym typeface="Roboto Slab Light"/>
              </a:rPr>
              <a:t>Attendance Module</a:t>
            </a:r>
          </a:p>
          <a:p>
            <a:pPr marL="285750" indent="-285750"/>
            <a:r>
              <a:rPr lang="en-US" sz="1050" dirty="0">
                <a:solidFill>
                  <a:schemeClr val="tx1"/>
                </a:solidFill>
                <a:latin typeface="Roboto Slab Light"/>
                <a:ea typeface="Roboto Slab Light"/>
                <a:cs typeface="Roboto Slab Light"/>
                <a:sym typeface="Roboto Slab Light"/>
              </a:rPr>
              <a:t>Grades Module</a:t>
            </a:r>
          </a:p>
          <a:p>
            <a:pPr marL="285750" indent="-285750"/>
            <a:r>
              <a:rPr lang="en-US" sz="1050" dirty="0">
                <a:solidFill>
                  <a:schemeClr val="tx1"/>
                </a:solidFill>
                <a:latin typeface="Roboto Slab Light"/>
                <a:ea typeface="Roboto Slab Light"/>
                <a:cs typeface="Roboto Slab Light"/>
                <a:sym typeface="Roboto Slab Light"/>
              </a:rPr>
              <a:t>Schedule Module</a:t>
            </a: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22 September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5:00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3154493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1443435"/>
            <a:ext cx="5292300" cy="174644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Confusion over what happens after the creation of Branch Admins</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Could not remove multiple levels for Edit Subject at once</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Unable to locate the editing functionalities</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02736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Agenda</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9" name="Graphic 8">
            <a:extLst>
              <a:ext uri="{FF2B5EF4-FFF2-40B4-BE49-F238E27FC236}">
                <a16:creationId xmlns:a16="http://schemas.microsoft.com/office/drawing/2014/main" id="{BCF81858-4AF4-4A9C-B32E-3FF9A1B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8400" y="1362370"/>
            <a:ext cx="393600" cy="393600"/>
          </a:xfrm>
          <a:prstGeom prst="rect">
            <a:avLst/>
          </a:prstGeom>
        </p:spPr>
      </p:pic>
      <p:pic>
        <p:nvPicPr>
          <p:cNvPr id="11" name="Graphic 10">
            <a:extLst>
              <a:ext uri="{FF2B5EF4-FFF2-40B4-BE49-F238E27FC236}">
                <a16:creationId xmlns:a16="http://schemas.microsoft.com/office/drawing/2014/main" id="{4E38BC66-FF92-49E3-8A66-4A09F0E3B2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8365" y="2106309"/>
            <a:ext cx="407007" cy="407007"/>
          </a:xfrm>
          <a:prstGeom prst="rect">
            <a:avLst/>
          </a:prstGeom>
        </p:spPr>
      </p:pic>
      <p:pic>
        <p:nvPicPr>
          <p:cNvPr id="13" name="Graphic 12">
            <a:extLst>
              <a:ext uri="{FF2B5EF4-FFF2-40B4-BE49-F238E27FC236}">
                <a16:creationId xmlns:a16="http://schemas.microsoft.com/office/drawing/2014/main" id="{1BA72B24-FD4F-45DB-9F0E-665C0548F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8400" y="2101897"/>
            <a:ext cx="411419" cy="411419"/>
          </a:xfrm>
          <a:prstGeom prst="rect">
            <a:avLst/>
          </a:prstGeom>
        </p:spPr>
      </p:pic>
      <p:pic>
        <p:nvPicPr>
          <p:cNvPr id="15" name="Graphic 14">
            <a:extLst>
              <a:ext uri="{FF2B5EF4-FFF2-40B4-BE49-F238E27FC236}">
                <a16:creationId xmlns:a16="http://schemas.microsoft.com/office/drawing/2014/main" id="{396C2581-5E6F-46CD-A964-9EC75FC5E2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58365" y="2833055"/>
            <a:ext cx="393600" cy="393600"/>
          </a:xfrm>
          <a:prstGeom prst="rect">
            <a:avLst/>
          </a:prstGeom>
        </p:spPr>
      </p:pic>
      <p:pic>
        <p:nvPicPr>
          <p:cNvPr id="17" name="Graphic 16">
            <a:extLst>
              <a:ext uri="{FF2B5EF4-FFF2-40B4-BE49-F238E27FC236}">
                <a16:creationId xmlns:a16="http://schemas.microsoft.com/office/drawing/2014/main" id="{E9D7939F-963C-44AE-9D5E-2EA67D0AAF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8400" y="2853869"/>
            <a:ext cx="393601" cy="393601"/>
          </a:xfrm>
          <a:prstGeom prst="rect">
            <a:avLst/>
          </a:prstGeom>
        </p:spPr>
      </p:pic>
      <p:pic>
        <p:nvPicPr>
          <p:cNvPr id="19" name="Graphic 18">
            <a:extLst>
              <a:ext uri="{FF2B5EF4-FFF2-40B4-BE49-F238E27FC236}">
                <a16:creationId xmlns:a16="http://schemas.microsoft.com/office/drawing/2014/main" id="{3296E307-5758-4FE5-80A5-DB40E595E7C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8365" y="3543503"/>
            <a:ext cx="393600" cy="393600"/>
          </a:xfrm>
          <a:prstGeom prst="rect">
            <a:avLst/>
          </a:prstGeom>
        </p:spPr>
      </p:pic>
      <p:pic>
        <p:nvPicPr>
          <p:cNvPr id="21" name="Graphic 20">
            <a:extLst>
              <a:ext uri="{FF2B5EF4-FFF2-40B4-BE49-F238E27FC236}">
                <a16:creationId xmlns:a16="http://schemas.microsoft.com/office/drawing/2014/main" id="{1B026536-55C7-423E-8E11-26B12534F2A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58365" y="1362370"/>
            <a:ext cx="393600" cy="393600"/>
          </a:xfrm>
          <a:prstGeom prst="rect">
            <a:avLst/>
          </a:prstGeom>
        </p:spPr>
      </p:pic>
      <p:sp>
        <p:nvSpPr>
          <p:cNvPr id="22" name="TextBox 21">
            <a:extLst>
              <a:ext uri="{FF2B5EF4-FFF2-40B4-BE49-F238E27FC236}">
                <a16:creationId xmlns:a16="http://schemas.microsoft.com/office/drawing/2014/main" id="{0C9FE264-724F-4503-A993-479AA6F0141A}"/>
              </a:ext>
            </a:extLst>
          </p:cNvPr>
          <p:cNvSpPr txBox="1"/>
          <p:nvPr/>
        </p:nvSpPr>
        <p:spPr>
          <a:xfrm>
            <a:off x="3451965" y="1389893"/>
            <a:ext cx="1303020" cy="338554"/>
          </a:xfrm>
          <a:prstGeom prst="rect">
            <a:avLst/>
          </a:prstGeom>
          <a:noFill/>
        </p:spPr>
        <p:txBody>
          <a:bodyPr wrap="square" rtlCol="0">
            <a:spAutoFit/>
          </a:bodyPr>
          <a:lstStyle/>
          <a:p>
            <a:r>
              <a:rPr lang="en-US" sz="1600" dirty="0">
                <a:latin typeface="Roboto Slab Light"/>
              </a:rPr>
              <a:t>Introduction</a:t>
            </a:r>
            <a:endParaRPr lang="en-SG" sz="1600" dirty="0">
              <a:latin typeface="Roboto Slab Light"/>
            </a:endParaRPr>
          </a:p>
        </p:txBody>
      </p:sp>
      <p:sp>
        <p:nvSpPr>
          <p:cNvPr id="28" name="TextBox 27">
            <a:extLst>
              <a:ext uri="{FF2B5EF4-FFF2-40B4-BE49-F238E27FC236}">
                <a16:creationId xmlns:a16="http://schemas.microsoft.com/office/drawing/2014/main" id="{496EA3AC-C6D3-40B4-9910-714800A79FCF}"/>
              </a:ext>
            </a:extLst>
          </p:cNvPr>
          <p:cNvSpPr txBox="1"/>
          <p:nvPr/>
        </p:nvSpPr>
        <p:spPr>
          <a:xfrm>
            <a:off x="6130335" y="1389893"/>
            <a:ext cx="1584002" cy="338554"/>
          </a:xfrm>
          <a:prstGeom prst="rect">
            <a:avLst/>
          </a:prstGeom>
          <a:noFill/>
        </p:spPr>
        <p:txBody>
          <a:bodyPr wrap="square" rtlCol="0">
            <a:spAutoFit/>
          </a:bodyPr>
          <a:lstStyle/>
          <a:p>
            <a:r>
              <a:rPr lang="en-US" sz="1600" dirty="0">
                <a:latin typeface="Roboto Slab Light"/>
              </a:rPr>
              <a:t>Demonstration</a:t>
            </a:r>
            <a:endParaRPr lang="en-SG" sz="1600" dirty="0">
              <a:latin typeface="Roboto Slab Light"/>
            </a:endParaRPr>
          </a:p>
        </p:txBody>
      </p:sp>
      <p:sp>
        <p:nvSpPr>
          <p:cNvPr id="29" name="TextBox 28">
            <a:extLst>
              <a:ext uri="{FF2B5EF4-FFF2-40B4-BE49-F238E27FC236}">
                <a16:creationId xmlns:a16="http://schemas.microsoft.com/office/drawing/2014/main" id="{1096C305-AA3E-4442-B378-A4A2C76C7BAE}"/>
              </a:ext>
            </a:extLst>
          </p:cNvPr>
          <p:cNvSpPr txBox="1"/>
          <p:nvPr/>
        </p:nvSpPr>
        <p:spPr>
          <a:xfrm>
            <a:off x="3465371" y="2133832"/>
            <a:ext cx="2141999" cy="338554"/>
          </a:xfrm>
          <a:prstGeom prst="rect">
            <a:avLst/>
          </a:prstGeom>
          <a:noFill/>
        </p:spPr>
        <p:txBody>
          <a:bodyPr wrap="square" rtlCol="0">
            <a:spAutoFit/>
          </a:bodyPr>
          <a:lstStyle/>
          <a:p>
            <a:r>
              <a:rPr lang="en-US" sz="1600" dirty="0">
                <a:latin typeface="Roboto Slab Light"/>
              </a:rPr>
              <a:t>User Testing</a:t>
            </a:r>
            <a:endParaRPr lang="en-SG" sz="1600" dirty="0">
              <a:latin typeface="Roboto Slab Light"/>
            </a:endParaRPr>
          </a:p>
        </p:txBody>
      </p:sp>
      <p:sp>
        <p:nvSpPr>
          <p:cNvPr id="30" name="TextBox 29">
            <a:extLst>
              <a:ext uri="{FF2B5EF4-FFF2-40B4-BE49-F238E27FC236}">
                <a16:creationId xmlns:a16="http://schemas.microsoft.com/office/drawing/2014/main" id="{9FDBDE6A-EF15-4FE8-805A-CF6EA3D576B6}"/>
              </a:ext>
            </a:extLst>
          </p:cNvPr>
          <p:cNvSpPr txBox="1"/>
          <p:nvPr/>
        </p:nvSpPr>
        <p:spPr>
          <a:xfrm>
            <a:off x="3465371" y="2889443"/>
            <a:ext cx="2141999" cy="338554"/>
          </a:xfrm>
          <a:prstGeom prst="rect">
            <a:avLst/>
          </a:prstGeom>
          <a:noFill/>
        </p:spPr>
        <p:txBody>
          <a:bodyPr wrap="square" rtlCol="0">
            <a:spAutoFit/>
          </a:bodyPr>
          <a:lstStyle/>
          <a:p>
            <a:r>
              <a:rPr lang="en-US" sz="1600" dirty="0">
                <a:latin typeface="Roboto Slab Light"/>
              </a:rPr>
              <a:t>Technical Complexity</a:t>
            </a:r>
            <a:endParaRPr lang="en-SG" sz="1600" dirty="0">
              <a:latin typeface="Roboto Slab Light"/>
            </a:endParaRPr>
          </a:p>
        </p:txBody>
      </p:sp>
      <p:sp>
        <p:nvSpPr>
          <p:cNvPr id="31" name="TextBox 30">
            <a:extLst>
              <a:ext uri="{FF2B5EF4-FFF2-40B4-BE49-F238E27FC236}">
                <a16:creationId xmlns:a16="http://schemas.microsoft.com/office/drawing/2014/main" id="{BF785E28-938F-49F2-99C3-77058B696E6F}"/>
              </a:ext>
            </a:extLst>
          </p:cNvPr>
          <p:cNvSpPr txBox="1"/>
          <p:nvPr/>
        </p:nvSpPr>
        <p:spPr>
          <a:xfrm>
            <a:off x="6130335" y="2888408"/>
            <a:ext cx="2141999" cy="338554"/>
          </a:xfrm>
          <a:prstGeom prst="rect">
            <a:avLst/>
          </a:prstGeom>
          <a:noFill/>
        </p:spPr>
        <p:txBody>
          <a:bodyPr wrap="square" rtlCol="0">
            <a:spAutoFit/>
          </a:bodyPr>
          <a:lstStyle/>
          <a:p>
            <a:r>
              <a:rPr lang="en-US" sz="1600" dirty="0">
                <a:latin typeface="Roboto Slab Light"/>
              </a:rPr>
              <a:t>Project Management</a:t>
            </a:r>
            <a:endParaRPr lang="en-SG" sz="1600" dirty="0">
              <a:latin typeface="Roboto Slab Light"/>
            </a:endParaRPr>
          </a:p>
        </p:txBody>
      </p:sp>
      <p:sp>
        <p:nvSpPr>
          <p:cNvPr id="32" name="TextBox 31">
            <a:extLst>
              <a:ext uri="{FF2B5EF4-FFF2-40B4-BE49-F238E27FC236}">
                <a16:creationId xmlns:a16="http://schemas.microsoft.com/office/drawing/2014/main" id="{100F3830-06BA-490E-B7CD-6B305957C5A0}"/>
              </a:ext>
            </a:extLst>
          </p:cNvPr>
          <p:cNvSpPr txBox="1"/>
          <p:nvPr/>
        </p:nvSpPr>
        <p:spPr>
          <a:xfrm>
            <a:off x="6130335" y="2129420"/>
            <a:ext cx="2141999" cy="338554"/>
          </a:xfrm>
          <a:prstGeom prst="rect">
            <a:avLst/>
          </a:prstGeom>
          <a:noFill/>
        </p:spPr>
        <p:txBody>
          <a:bodyPr wrap="square" rtlCol="0">
            <a:spAutoFit/>
          </a:bodyPr>
          <a:lstStyle/>
          <a:p>
            <a:r>
              <a:rPr lang="en-US" sz="1600" dirty="0">
                <a:latin typeface="Roboto Slab Light"/>
              </a:rPr>
              <a:t>X Factor</a:t>
            </a:r>
            <a:endParaRPr lang="en-SG" sz="1600" dirty="0">
              <a:latin typeface="Roboto Slab Light"/>
            </a:endParaRPr>
          </a:p>
        </p:txBody>
      </p:sp>
      <p:sp>
        <p:nvSpPr>
          <p:cNvPr id="20" name="TextBox 19">
            <a:extLst>
              <a:ext uri="{FF2B5EF4-FFF2-40B4-BE49-F238E27FC236}">
                <a16:creationId xmlns:a16="http://schemas.microsoft.com/office/drawing/2014/main" id="{7F141AD2-98AE-4880-A6B0-F7CCB11913E6}"/>
              </a:ext>
            </a:extLst>
          </p:cNvPr>
          <p:cNvSpPr txBox="1"/>
          <p:nvPr/>
        </p:nvSpPr>
        <p:spPr>
          <a:xfrm>
            <a:off x="3501000" y="3598549"/>
            <a:ext cx="2141999" cy="338554"/>
          </a:xfrm>
          <a:prstGeom prst="rect">
            <a:avLst/>
          </a:prstGeom>
          <a:noFill/>
        </p:spPr>
        <p:txBody>
          <a:bodyPr wrap="square" rtlCol="0">
            <a:spAutoFit/>
          </a:bodyPr>
          <a:lstStyle/>
          <a:p>
            <a:r>
              <a:rPr lang="en-US" sz="1600" dirty="0">
                <a:latin typeface="Roboto Slab Light"/>
              </a:rPr>
              <a:t>Learning Outcomes</a:t>
            </a:r>
            <a:endParaRPr lang="en-SG" sz="1600" dirty="0">
              <a:latin typeface="Roboto Slab Light"/>
            </a:endParaRPr>
          </a:p>
        </p:txBody>
      </p:sp>
    </p:spTree>
    <p:extLst>
      <p:ext uri="{BB962C8B-B14F-4D97-AF65-F5344CB8AC3E}">
        <p14:creationId xmlns:p14="http://schemas.microsoft.com/office/powerpoint/2010/main" val="403427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Action Taken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a:extLst>
              <a:ext uri="{FF2B5EF4-FFF2-40B4-BE49-F238E27FC236}">
                <a16:creationId xmlns:a16="http://schemas.microsoft.com/office/drawing/2014/main" id="{C03D9E04-9EDC-45B4-81D3-78E46E0276D3}"/>
              </a:ext>
            </a:extLst>
          </p:cNvPr>
          <p:cNvPicPr>
            <a:picLocks noChangeAspect="1"/>
          </p:cNvPicPr>
          <p:nvPr/>
        </p:nvPicPr>
        <p:blipFill>
          <a:blip r:embed="rId3"/>
          <a:stretch>
            <a:fillRect/>
          </a:stretch>
        </p:blipFill>
        <p:spPr>
          <a:xfrm>
            <a:off x="2544375" y="1301759"/>
            <a:ext cx="5573609" cy="2706361"/>
          </a:xfrm>
          <a:prstGeom prst="rect">
            <a:avLst/>
          </a:prstGeom>
        </p:spPr>
      </p:pic>
    </p:spTree>
    <p:extLst>
      <p:ext uri="{BB962C8B-B14F-4D97-AF65-F5344CB8AC3E}">
        <p14:creationId xmlns:p14="http://schemas.microsoft.com/office/powerpoint/2010/main" val="3411267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4.</a:t>
            </a:r>
            <a:endParaRPr dirty="0">
              <a:solidFill>
                <a:srgbClr val="4A5C65"/>
              </a:solidFill>
            </a:endParaRPr>
          </a:p>
          <a:p>
            <a:pPr marL="0" lvl="0" indent="0" algn="ctr" rtl="0">
              <a:spcBef>
                <a:spcPts val="0"/>
              </a:spcBef>
              <a:spcAft>
                <a:spcPts val="0"/>
              </a:spcAft>
              <a:buNone/>
            </a:pPr>
            <a:r>
              <a:rPr lang="en-US" dirty="0"/>
              <a:t>X</a:t>
            </a:r>
            <a:r>
              <a:rPr lang="en-SG" dirty="0"/>
              <a:t> Factor</a:t>
            </a:r>
            <a:endParaRPr dirty="0"/>
          </a:p>
        </p:txBody>
      </p:sp>
    </p:spTree>
    <p:extLst>
      <p:ext uri="{BB962C8B-B14F-4D97-AF65-F5344CB8AC3E}">
        <p14:creationId xmlns:p14="http://schemas.microsoft.com/office/powerpoint/2010/main" val="2825850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X</a:t>
            </a:r>
            <a:r>
              <a:rPr lang="en-SG" dirty="0"/>
              <a:t> Factor</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7" name="Rectangle 6">
            <a:extLst>
              <a:ext uri="{FF2B5EF4-FFF2-40B4-BE49-F238E27FC236}">
                <a16:creationId xmlns:a16="http://schemas.microsoft.com/office/drawing/2014/main" id="{CBE670D9-E7D4-4286-8B68-CDB044D98719}"/>
              </a:ext>
            </a:extLst>
          </p:cNvPr>
          <p:cNvSpPr/>
          <p:nvPr/>
        </p:nvSpPr>
        <p:spPr>
          <a:xfrm>
            <a:off x="3496940" y="1645082"/>
            <a:ext cx="5131571" cy="45918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Conduct Pilot Testing with the Centre on 2 classes of 10 students and 1 tutor</a:t>
            </a:r>
          </a:p>
        </p:txBody>
      </p:sp>
      <p:sp>
        <p:nvSpPr>
          <p:cNvPr id="8" name="TextBox 7">
            <a:extLst>
              <a:ext uri="{FF2B5EF4-FFF2-40B4-BE49-F238E27FC236}">
                <a16:creationId xmlns:a16="http://schemas.microsoft.com/office/drawing/2014/main" id="{68FEC1E2-830E-48F4-AC08-487CC30204BF}"/>
              </a:ext>
            </a:extLst>
          </p:cNvPr>
          <p:cNvSpPr txBox="1"/>
          <p:nvPr/>
        </p:nvSpPr>
        <p:spPr>
          <a:xfrm>
            <a:off x="2472957" y="1720786"/>
            <a:ext cx="1472720" cy="307777"/>
          </a:xfrm>
          <a:prstGeom prst="rect">
            <a:avLst/>
          </a:prstGeom>
          <a:noFill/>
        </p:spPr>
        <p:txBody>
          <a:bodyPr wrap="square" rtlCol="0">
            <a:spAutoFit/>
          </a:bodyPr>
          <a:lstStyle/>
          <a:p>
            <a:r>
              <a:rPr lang="en-US" dirty="0">
                <a:solidFill>
                  <a:schemeClr val="bg2">
                    <a:lumMod val="25000"/>
                  </a:schemeClr>
                </a:solidFill>
                <a:latin typeface="Quicksand" panose="02070303000000060000" pitchFamily="18" charset="0"/>
              </a:rPr>
              <a:t>Mid Term</a:t>
            </a:r>
          </a:p>
        </p:txBody>
      </p:sp>
      <p:sp>
        <p:nvSpPr>
          <p:cNvPr id="9" name="Rectangle 8">
            <a:extLst>
              <a:ext uri="{FF2B5EF4-FFF2-40B4-BE49-F238E27FC236}">
                <a16:creationId xmlns:a16="http://schemas.microsoft.com/office/drawing/2014/main" id="{431681C4-2974-429F-8BB0-EC76D941A6EE}"/>
              </a:ext>
            </a:extLst>
          </p:cNvPr>
          <p:cNvSpPr/>
          <p:nvPr/>
        </p:nvSpPr>
        <p:spPr>
          <a:xfrm>
            <a:off x="3496940" y="2384576"/>
            <a:ext cx="5131571" cy="55311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Reduction in time taken to complete daily administrative tasks for an estimated of 30 – 40</a:t>
            </a:r>
            <a:r>
              <a:rPr lang="en-SG" dirty="0">
                <a:solidFill>
                  <a:schemeClr val="bg2">
                    <a:lumMod val="25000"/>
                  </a:schemeClr>
                </a:solidFill>
                <a:latin typeface="Calibri" panose="020F0502020204030204" pitchFamily="34" charset="0"/>
                <a:cs typeface="Calibri" panose="020F0502020204030204" pitchFamily="34" charset="0"/>
              </a:rPr>
              <a:t>%</a:t>
            </a:r>
            <a:endParaRPr lang="en-SG" dirty="0">
              <a:solidFill>
                <a:schemeClr val="bg2">
                  <a:lumMod val="25000"/>
                </a:schemeClr>
              </a:solidFill>
              <a:latin typeface="Quicksand" panose="02070303000000060000" pitchFamily="18" charset="0"/>
            </a:endParaRPr>
          </a:p>
        </p:txBody>
      </p:sp>
      <p:sp>
        <p:nvSpPr>
          <p:cNvPr id="10" name="TextBox 9">
            <a:extLst>
              <a:ext uri="{FF2B5EF4-FFF2-40B4-BE49-F238E27FC236}">
                <a16:creationId xmlns:a16="http://schemas.microsoft.com/office/drawing/2014/main" id="{3355F17A-AB4D-4D23-B82C-B67A2B9AD9FE}"/>
              </a:ext>
            </a:extLst>
          </p:cNvPr>
          <p:cNvSpPr txBox="1"/>
          <p:nvPr/>
        </p:nvSpPr>
        <p:spPr>
          <a:xfrm>
            <a:off x="2472957" y="2507242"/>
            <a:ext cx="1222498" cy="307777"/>
          </a:xfrm>
          <a:prstGeom prst="rect">
            <a:avLst/>
          </a:prstGeom>
          <a:noFill/>
        </p:spPr>
        <p:txBody>
          <a:bodyPr wrap="square" rtlCol="0">
            <a:spAutoFit/>
          </a:bodyPr>
          <a:lstStyle/>
          <a:p>
            <a:r>
              <a:rPr lang="en-US" dirty="0">
                <a:solidFill>
                  <a:schemeClr val="bg2">
                    <a:lumMod val="25000"/>
                  </a:schemeClr>
                </a:solidFill>
                <a:latin typeface="Quicksand" panose="02070303000000060000" pitchFamily="18" charset="0"/>
              </a:rPr>
              <a:t>Final</a:t>
            </a:r>
          </a:p>
        </p:txBody>
      </p:sp>
    </p:spTree>
    <p:extLst>
      <p:ext uri="{BB962C8B-B14F-4D97-AF65-F5344CB8AC3E}">
        <p14:creationId xmlns:p14="http://schemas.microsoft.com/office/powerpoint/2010/main" val="1640121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1"/>
          <p:cNvSpPr/>
          <p:nvPr/>
        </p:nvSpPr>
        <p:spPr>
          <a:xfrm>
            <a:off x="3451693" y="1083633"/>
            <a:ext cx="2240564" cy="2057255"/>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txBox="1">
            <a:spLocks noGrp="1"/>
          </p:cNvSpPr>
          <p:nvPr>
            <p:ph type="ctrTitle" idx="4294967295"/>
          </p:nvPr>
        </p:nvSpPr>
        <p:spPr>
          <a:xfrm>
            <a:off x="2205425" y="2886362"/>
            <a:ext cx="47331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800" dirty="0"/>
              <a:t>Pilot Testing</a:t>
            </a:r>
            <a:endParaRPr sz="4800" dirty="0"/>
          </a:p>
        </p:txBody>
      </p:sp>
      <p:sp>
        <p:nvSpPr>
          <p:cNvPr id="445" name="Google Shape;445;p21"/>
          <p:cNvSpPr txBox="1">
            <a:spLocks noGrp="1"/>
          </p:cNvSpPr>
          <p:nvPr>
            <p:ph type="sldNum" idx="12"/>
          </p:nvPr>
        </p:nvSpPr>
        <p:spPr>
          <a:xfrm>
            <a:off x="8117984" y="42568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3" name="Graphic 2">
            <a:extLst>
              <a:ext uri="{FF2B5EF4-FFF2-40B4-BE49-F238E27FC236}">
                <a16:creationId xmlns:a16="http://schemas.microsoft.com/office/drawing/2014/main" id="{0BCA4218-F2B8-4EB2-A16B-132FF6003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550" y="1311471"/>
            <a:ext cx="1466850" cy="1466850"/>
          </a:xfrm>
          <a:prstGeom prst="rect">
            <a:avLst/>
          </a:prstGeom>
        </p:spPr>
      </p:pic>
    </p:spTree>
    <p:extLst>
      <p:ext uri="{BB962C8B-B14F-4D97-AF65-F5344CB8AC3E}">
        <p14:creationId xmlns:p14="http://schemas.microsoft.com/office/powerpoint/2010/main" val="1536012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2"/>
          <p:cNvSpPr txBox="1">
            <a:spLocks noGrp="1"/>
          </p:cNvSpPr>
          <p:nvPr>
            <p:ph type="body" idx="1"/>
          </p:nvPr>
        </p:nvSpPr>
        <p:spPr>
          <a:xfrm>
            <a:off x="2826558" y="1479373"/>
            <a:ext cx="2516400" cy="312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Participants</a:t>
            </a:r>
            <a:endParaRPr b="1" dirty="0"/>
          </a:p>
          <a:p>
            <a:pPr marL="285750" indent="-285750">
              <a:spcBef>
                <a:spcPts val="1000"/>
              </a:spcBef>
              <a:spcAft>
                <a:spcPts val="1000"/>
              </a:spcAft>
            </a:pPr>
            <a:r>
              <a:rPr lang="en" sz="1200" dirty="0"/>
              <a:t>3 </a:t>
            </a:r>
            <a:r>
              <a:rPr lang="en-SG" sz="1200" dirty="0"/>
              <a:t>Branch Admins</a:t>
            </a:r>
          </a:p>
          <a:p>
            <a:pPr marL="285750" indent="-285750">
              <a:spcBef>
                <a:spcPts val="1000"/>
              </a:spcBef>
              <a:spcAft>
                <a:spcPts val="1000"/>
              </a:spcAft>
            </a:pPr>
            <a:r>
              <a:rPr lang="en-US" sz="1200" dirty="0"/>
              <a:t>4 Tutors</a:t>
            </a:r>
          </a:p>
          <a:p>
            <a:pPr marL="285750" indent="-285750">
              <a:spcBef>
                <a:spcPts val="1000"/>
              </a:spcBef>
              <a:spcAft>
                <a:spcPts val="1000"/>
              </a:spcAft>
            </a:pPr>
            <a:r>
              <a:rPr lang="en-US" sz="1200" dirty="0"/>
              <a:t>61 Students</a:t>
            </a:r>
          </a:p>
          <a:p>
            <a:pPr marL="285750" indent="-285750">
              <a:spcBef>
                <a:spcPts val="1000"/>
              </a:spcBef>
              <a:spcAft>
                <a:spcPts val="1000"/>
              </a:spcAft>
            </a:pPr>
            <a:r>
              <a:rPr lang="en-US" sz="1200" dirty="0"/>
              <a:t>17 Classes</a:t>
            </a:r>
            <a:endParaRPr sz="1200" dirty="0"/>
          </a:p>
        </p:txBody>
      </p:sp>
      <p:sp>
        <p:nvSpPr>
          <p:cNvPr id="451" name="Google Shape;451;p22"/>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a:t>
            </a:r>
            <a:r>
              <a:rPr lang="en-SG" dirty="0"/>
              <a:t>verview</a:t>
            </a:r>
            <a:endParaRPr dirty="0"/>
          </a:p>
        </p:txBody>
      </p:sp>
      <p:sp>
        <p:nvSpPr>
          <p:cNvPr id="452" name="Google Shape;452;p22"/>
          <p:cNvSpPr txBox="1">
            <a:spLocks noGrp="1"/>
          </p:cNvSpPr>
          <p:nvPr>
            <p:ph type="body" idx="2"/>
          </p:nvPr>
        </p:nvSpPr>
        <p:spPr>
          <a:xfrm>
            <a:off x="5720834" y="1468399"/>
            <a:ext cx="2671500" cy="312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Scope</a:t>
            </a:r>
            <a:endParaRPr b="1" dirty="0"/>
          </a:p>
          <a:p>
            <a:pPr marL="285750" indent="-285750">
              <a:spcBef>
                <a:spcPts val="1000"/>
              </a:spcBef>
              <a:spcAft>
                <a:spcPts val="1000"/>
              </a:spcAft>
            </a:pPr>
            <a:r>
              <a:rPr lang="en-SG" sz="1200" dirty="0"/>
              <a:t>Account Module</a:t>
            </a:r>
          </a:p>
          <a:p>
            <a:pPr marL="285750" indent="-285750">
              <a:spcBef>
                <a:spcPts val="1000"/>
              </a:spcBef>
              <a:spcAft>
                <a:spcPts val="1000"/>
              </a:spcAft>
            </a:pPr>
            <a:r>
              <a:rPr lang="en-US" sz="1200" dirty="0"/>
              <a:t>A</a:t>
            </a:r>
            <a:r>
              <a:rPr lang="en-SG" sz="1200" dirty="0" err="1"/>
              <a:t>dmin</a:t>
            </a:r>
            <a:r>
              <a:rPr lang="en-SG" sz="1200" dirty="0"/>
              <a:t> Module</a:t>
            </a:r>
          </a:p>
          <a:p>
            <a:pPr marL="285750" indent="-285750">
              <a:spcBef>
                <a:spcPts val="1000"/>
              </a:spcBef>
              <a:spcAft>
                <a:spcPts val="1000"/>
              </a:spcAft>
            </a:pPr>
            <a:r>
              <a:rPr lang="en-US" sz="1200" dirty="0"/>
              <a:t>S</a:t>
            </a:r>
            <a:r>
              <a:rPr lang="en-SG" sz="1200" dirty="0" err="1"/>
              <a:t>tudent</a:t>
            </a:r>
            <a:r>
              <a:rPr lang="en-SG" sz="1200" dirty="0"/>
              <a:t> </a:t>
            </a:r>
            <a:r>
              <a:rPr lang="en-SG" sz="1200" dirty="0" err="1"/>
              <a:t>Mgmt</a:t>
            </a:r>
            <a:r>
              <a:rPr lang="en-SG" sz="1200" dirty="0"/>
              <a:t> Module</a:t>
            </a:r>
          </a:p>
          <a:p>
            <a:pPr marL="285750" indent="-285750">
              <a:spcBef>
                <a:spcPts val="1000"/>
              </a:spcBef>
              <a:spcAft>
                <a:spcPts val="1000"/>
              </a:spcAft>
            </a:pPr>
            <a:r>
              <a:rPr lang="en-US" sz="1200" dirty="0"/>
              <a:t>G</a:t>
            </a:r>
            <a:r>
              <a:rPr lang="en-SG" sz="1200" dirty="0" err="1"/>
              <a:t>rades</a:t>
            </a:r>
            <a:r>
              <a:rPr lang="en-SG" sz="1200" dirty="0"/>
              <a:t> Module</a:t>
            </a:r>
          </a:p>
          <a:p>
            <a:pPr marL="285750" indent="-285750">
              <a:spcBef>
                <a:spcPts val="1000"/>
              </a:spcBef>
              <a:spcAft>
                <a:spcPts val="1000"/>
              </a:spcAft>
            </a:pPr>
            <a:r>
              <a:rPr lang="en-US" sz="1200" dirty="0"/>
              <a:t>A</a:t>
            </a:r>
            <a:r>
              <a:rPr lang="en-SG" sz="1200" dirty="0" err="1"/>
              <a:t>ttendance</a:t>
            </a:r>
            <a:r>
              <a:rPr lang="en-SG" sz="1200" dirty="0"/>
              <a:t> Taking Module</a:t>
            </a:r>
          </a:p>
          <a:p>
            <a:pPr marL="285750" indent="-285750">
              <a:spcBef>
                <a:spcPts val="1000"/>
              </a:spcBef>
              <a:spcAft>
                <a:spcPts val="1000"/>
              </a:spcAft>
            </a:pPr>
            <a:r>
              <a:rPr lang="en-US" sz="1200" dirty="0"/>
              <a:t>S</a:t>
            </a:r>
            <a:r>
              <a:rPr lang="en-SG" sz="1200" dirty="0" err="1"/>
              <a:t>cheduling</a:t>
            </a:r>
            <a:r>
              <a:rPr lang="en-SG" sz="1200" dirty="0"/>
              <a:t> Module</a:t>
            </a:r>
            <a:endParaRPr sz="1200" dirty="0"/>
          </a:p>
        </p:txBody>
      </p:sp>
      <p:sp>
        <p:nvSpPr>
          <p:cNvPr id="453" name="Google Shape;453;p2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7" name="Graphic 6">
            <a:extLst>
              <a:ext uri="{FF2B5EF4-FFF2-40B4-BE49-F238E27FC236}">
                <a16:creationId xmlns:a16="http://schemas.microsoft.com/office/drawing/2014/main" id="{0C55FFBA-D820-4C78-BA94-A14DAB398A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423" y="626997"/>
            <a:ext cx="330061" cy="330061"/>
          </a:xfrm>
          <a:prstGeom prst="rect">
            <a:avLst/>
          </a:prstGeom>
        </p:spPr>
      </p:pic>
      <p:sp>
        <p:nvSpPr>
          <p:cNvPr id="12" name="TextBox 11">
            <a:extLst>
              <a:ext uri="{FF2B5EF4-FFF2-40B4-BE49-F238E27FC236}">
                <a16:creationId xmlns:a16="http://schemas.microsoft.com/office/drawing/2014/main" id="{6802DAC0-02FB-48F7-93F1-2ACDE7FA6F45}"/>
              </a:ext>
            </a:extLst>
          </p:cNvPr>
          <p:cNvSpPr txBox="1"/>
          <p:nvPr/>
        </p:nvSpPr>
        <p:spPr>
          <a:xfrm>
            <a:off x="4341527" y="626997"/>
            <a:ext cx="2516400" cy="369332"/>
          </a:xfrm>
          <a:prstGeom prst="rect">
            <a:avLst/>
          </a:prstGeom>
          <a:noFill/>
        </p:spPr>
        <p:txBody>
          <a:bodyPr wrap="square" rtlCol="0">
            <a:spAutoFit/>
          </a:bodyPr>
          <a:lstStyle/>
          <a:p>
            <a:r>
              <a:rPr lang="en-US" sz="1800" b="1" dirty="0">
                <a:latin typeface="Lato Light"/>
              </a:rPr>
              <a:t>Pilot Testing Period</a:t>
            </a:r>
          </a:p>
        </p:txBody>
      </p:sp>
      <p:sp>
        <p:nvSpPr>
          <p:cNvPr id="15" name="Google Shape;450;p22">
            <a:extLst>
              <a:ext uri="{FF2B5EF4-FFF2-40B4-BE49-F238E27FC236}">
                <a16:creationId xmlns:a16="http://schemas.microsoft.com/office/drawing/2014/main" id="{C6DEC99F-E859-4C2A-A240-2C84D453831E}"/>
              </a:ext>
            </a:extLst>
          </p:cNvPr>
          <p:cNvSpPr txBox="1">
            <a:spLocks/>
          </p:cNvSpPr>
          <p:nvPr/>
        </p:nvSpPr>
        <p:spPr>
          <a:xfrm>
            <a:off x="4003453" y="886302"/>
            <a:ext cx="4279183" cy="618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1pPr>
            <a:lvl2pPr marL="914400" marR="0" lvl="1"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2pPr>
            <a:lvl3pPr marL="1371600" marR="0" lvl="2"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3pPr>
            <a:lvl4pPr marL="1828800" marR="0" lvl="3"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4pPr>
            <a:lvl5pPr marL="2286000" marR="0" lvl="4"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5pPr>
            <a:lvl6pPr marL="2743200" marR="0" lvl="5"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6pPr>
            <a:lvl7pPr marL="3200400" marR="0" lvl="6"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7pPr>
            <a:lvl8pPr marL="3657600" marR="0" lvl="7"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8pPr>
            <a:lvl9pPr marL="4114800" marR="0" lvl="8" indent="-342900" algn="l" rtl="0">
              <a:lnSpc>
                <a:spcPct val="100000"/>
              </a:lnSpc>
              <a:spcBef>
                <a:spcPts val="1000"/>
              </a:spcBef>
              <a:spcAft>
                <a:spcPts val="100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9pPr>
          </a:lstStyle>
          <a:p>
            <a:pPr marL="0" indent="0">
              <a:spcBef>
                <a:spcPts val="1000"/>
              </a:spcBef>
              <a:spcAft>
                <a:spcPts val="1000"/>
              </a:spcAft>
              <a:buNone/>
            </a:pPr>
            <a:r>
              <a:rPr lang="en-US" sz="1400" dirty="0"/>
              <a:t>29 Oct 2018 – 27 Nov 2018 </a:t>
            </a:r>
          </a:p>
        </p:txBody>
      </p:sp>
    </p:spTree>
    <p:extLst>
      <p:ext uri="{BB962C8B-B14F-4D97-AF65-F5344CB8AC3E}">
        <p14:creationId xmlns:p14="http://schemas.microsoft.com/office/powerpoint/2010/main" val="9692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Feedbacks</a:t>
            </a:r>
            <a:endParaRPr dirty="0"/>
          </a:p>
        </p:txBody>
      </p:sp>
      <p:sp>
        <p:nvSpPr>
          <p:cNvPr id="6" name="Rectangle 5">
            <a:extLst>
              <a:ext uri="{FF2B5EF4-FFF2-40B4-BE49-F238E27FC236}">
                <a16:creationId xmlns:a16="http://schemas.microsoft.com/office/drawing/2014/main" id="{E06BD8C8-3659-4FBE-9DD2-AB0BFD0B359F}"/>
              </a:ext>
            </a:extLst>
          </p:cNvPr>
          <p:cNvSpPr/>
          <p:nvPr/>
        </p:nvSpPr>
        <p:spPr>
          <a:xfrm>
            <a:off x="3032760" y="662940"/>
            <a:ext cx="5212080" cy="64770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Certain classes consists of students of varying levels (</a:t>
            </a:r>
            <a:r>
              <a:rPr lang="en-US" dirty="0" err="1">
                <a:solidFill>
                  <a:schemeClr val="tx1"/>
                </a:solidFill>
                <a:latin typeface="Roboto Slab Light"/>
              </a:rPr>
              <a:t>E.g</a:t>
            </a:r>
            <a:r>
              <a:rPr lang="en-US" dirty="0">
                <a:solidFill>
                  <a:schemeClr val="tx1"/>
                </a:solidFill>
                <a:latin typeface="Roboto Slab Light"/>
              </a:rPr>
              <a:t> Sec 3 and Sec 4 English classes are combined) but the scheduling functionality does not cater to this.</a:t>
            </a:r>
            <a:endParaRPr lang="en-SG" dirty="0">
              <a:solidFill>
                <a:schemeClr val="tx1"/>
              </a:solidFill>
              <a:latin typeface="Roboto Slab Light"/>
            </a:endParaRPr>
          </a:p>
        </p:txBody>
      </p:sp>
      <p:sp>
        <p:nvSpPr>
          <p:cNvPr id="11" name="Rectangle 10">
            <a:extLst>
              <a:ext uri="{FF2B5EF4-FFF2-40B4-BE49-F238E27FC236}">
                <a16:creationId xmlns:a16="http://schemas.microsoft.com/office/drawing/2014/main" id="{336E8E77-FFBD-4B57-842A-EA391AA43782}"/>
              </a:ext>
            </a:extLst>
          </p:cNvPr>
          <p:cNvSpPr/>
          <p:nvPr/>
        </p:nvSpPr>
        <p:spPr>
          <a:xfrm>
            <a:off x="3032760" y="1485900"/>
            <a:ext cx="5212080" cy="36576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Unable to edit attendances once marked</a:t>
            </a:r>
            <a:endParaRPr lang="en-SG" dirty="0">
              <a:solidFill>
                <a:schemeClr val="tx1"/>
              </a:solidFill>
              <a:latin typeface="Roboto Slab Light"/>
            </a:endParaRPr>
          </a:p>
        </p:txBody>
      </p:sp>
      <p:sp>
        <p:nvSpPr>
          <p:cNvPr id="12" name="Rectangle 11">
            <a:extLst>
              <a:ext uri="{FF2B5EF4-FFF2-40B4-BE49-F238E27FC236}">
                <a16:creationId xmlns:a16="http://schemas.microsoft.com/office/drawing/2014/main" id="{E3B1A0D6-A080-4531-B6C3-46A73456CD72}"/>
              </a:ext>
            </a:extLst>
          </p:cNvPr>
          <p:cNvSpPr/>
          <p:nvPr/>
        </p:nvSpPr>
        <p:spPr>
          <a:xfrm>
            <a:off x="3032760" y="2026920"/>
            <a:ext cx="5212080" cy="70104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Optional details could not be entered on registration. Instead, had to create the student then navigate to edit the student information</a:t>
            </a:r>
            <a:endParaRPr lang="en-SG" dirty="0">
              <a:solidFill>
                <a:schemeClr val="tx1"/>
              </a:solidFill>
              <a:latin typeface="Roboto Slab Light"/>
            </a:endParaRPr>
          </a:p>
        </p:txBody>
      </p:sp>
      <p:sp>
        <p:nvSpPr>
          <p:cNvPr id="13" name="Rectangle 12">
            <a:extLst>
              <a:ext uri="{FF2B5EF4-FFF2-40B4-BE49-F238E27FC236}">
                <a16:creationId xmlns:a16="http://schemas.microsoft.com/office/drawing/2014/main" id="{ED11279E-0AEB-4D05-A8D0-B3CF750B4613}"/>
              </a:ext>
            </a:extLst>
          </p:cNvPr>
          <p:cNvSpPr/>
          <p:nvPr/>
        </p:nvSpPr>
        <p:spPr>
          <a:xfrm>
            <a:off x="3032760" y="2903220"/>
            <a:ext cx="5212080" cy="48006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Restriction on mobile number for Student Registration does not take into account home number</a:t>
            </a:r>
            <a:endParaRPr lang="en-SG" dirty="0">
              <a:solidFill>
                <a:schemeClr val="tx1"/>
              </a:solidFill>
              <a:latin typeface="Roboto Slab Light"/>
            </a:endParaRPr>
          </a:p>
        </p:txBody>
      </p:sp>
      <p:sp>
        <p:nvSpPr>
          <p:cNvPr id="14" name="Rectangle 13">
            <a:extLst>
              <a:ext uri="{FF2B5EF4-FFF2-40B4-BE49-F238E27FC236}">
                <a16:creationId xmlns:a16="http://schemas.microsoft.com/office/drawing/2014/main" id="{13988010-C80E-43A9-BF9E-638A48FF1422}"/>
              </a:ext>
            </a:extLst>
          </p:cNvPr>
          <p:cNvSpPr/>
          <p:nvPr/>
        </p:nvSpPr>
        <p:spPr>
          <a:xfrm>
            <a:off x="3032760" y="3558540"/>
            <a:ext cx="5212080" cy="32004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Portal does not work well on Internet Explorer</a:t>
            </a:r>
            <a:endParaRPr lang="en-SG" dirty="0">
              <a:solidFill>
                <a:schemeClr val="tx1"/>
              </a:solidFill>
              <a:latin typeface="Roboto Slab Light"/>
            </a:endParaRPr>
          </a:p>
        </p:txBody>
      </p:sp>
      <p:sp>
        <p:nvSpPr>
          <p:cNvPr id="15" name="Rectangle 14">
            <a:extLst>
              <a:ext uri="{FF2B5EF4-FFF2-40B4-BE49-F238E27FC236}">
                <a16:creationId xmlns:a16="http://schemas.microsoft.com/office/drawing/2014/main" id="{2B93BF87-D9D1-4739-8905-1A2FD352BC7B}"/>
              </a:ext>
            </a:extLst>
          </p:cNvPr>
          <p:cNvSpPr/>
          <p:nvPr/>
        </p:nvSpPr>
        <p:spPr>
          <a:xfrm>
            <a:off x="3032760" y="4053840"/>
            <a:ext cx="5212080" cy="42672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Tutor Account Creation emails are sending out the wrong usernames</a:t>
            </a:r>
            <a:endParaRPr lang="en-SG" dirty="0">
              <a:solidFill>
                <a:schemeClr val="tx1"/>
              </a:solidFill>
              <a:latin typeface="Roboto Slab Light"/>
            </a:endParaRPr>
          </a:p>
        </p:txBody>
      </p:sp>
    </p:spTree>
    <p:extLst>
      <p:ext uri="{BB962C8B-B14F-4D97-AF65-F5344CB8AC3E}">
        <p14:creationId xmlns:p14="http://schemas.microsoft.com/office/powerpoint/2010/main" val="2985199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Rectification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2" name="TextBox 1">
            <a:extLst>
              <a:ext uri="{FF2B5EF4-FFF2-40B4-BE49-F238E27FC236}">
                <a16:creationId xmlns:a16="http://schemas.microsoft.com/office/drawing/2014/main" id="{D4B6E28C-A7D2-4B0F-909B-FB13657AB868}"/>
              </a:ext>
            </a:extLst>
          </p:cNvPr>
          <p:cNvSpPr txBox="1"/>
          <p:nvPr/>
        </p:nvSpPr>
        <p:spPr>
          <a:xfrm>
            <a:off x="2572719" y="1758714"/>
            <a:ext cx="1999281" cy="2862322"/>
          </a:xfrm>
          <a:prstGeom prst="rect">
            <a:avLst/>
          </a:prstGeom>
          <a:noFill/>
        </p:spPr>
        <p:txBody>
          <a:bodyPr wrap="square" rtlCol="0">
            <a:spAutoFit/>
          </a:bodyPr>
          <a:lstStyle/>
          <a:p>
            <a:r>
              <a:rPr lang="en-US" sz="1200" dirty="0">
                <a:latin typeface="Lato Light"/>
              </a:rPr>
              <a:t>Feedback			</a:t>
            </a:r>
          </a:p>
          <a:p>
            <a:pPr marL="171450" indent="-171450">
              <a:buFont typeface="Arial" panose="020B0604020202020204" pitchFamily="34" charset="0"/>
              <a:buChar char="•"/>
            </a:pPr>
            <a:r>
              <a:rPr lang="en-US" sz="1200" dirty="0">
                <a:latin typeface="Lato Light"/>
              </a:rPr>
              <a:t>Unable to edit attendance once marked</a:t>
            </a:r>
          </a:p>
          <a:p>
            <a:pPr marL="171450" indent="-171450">
              <a:buFont typeface="Arial" panose="020B0604020202020204" pitchFamily="34" charset="0"/>
              <a:buChar char="•"/>
            </a:pPr>
            <a:r>
              <a:rPr lang="en-US" sz="1200" dirty="0">
                <a:latin typeface="Lato Light"/>
              </a:rPr>
              <a:t>Can’t enter additional detail field for student registration</a:t>
            </a:r>
          </a:p>
          <a:p>
            <a:pPr marL="171450" indent="-171450">
              <a:buFont typeface="Arial" panose="020B0604020202020204" pitchFamily="34" charset="0"/>
              <a:buChar char="•"/>
            </a:pPr>
            <a:r>
              <a:rPr lang="en-US" sz="1200" dirty="0">
                <a:latin typeface="Lato Light"/>
              </a:rPr>
              <a:t>Portal does not work well on IE</a:t>
            </a:r>
          </a:p>
          <a:p>
            <a:pPr marL="171450" indent="-171450">
              <a:buFont typeface="Arial" panose="020B0604020202020204" pitchFamily="34" charset="0"/>
              <a:buChar char="•"/>
            </a:pPr>
            <a:r>
              <a:rPr lang="en-US" sz="1200" dirty="0">
                <a:latin typeface="Lato Light"/>
              </a:rPr>
              <a:t>Sending email wrongly</a:t>
            </a:r>
          </a:p>
          <a:p>
            <a:pPr marL="285750" indent="-285750">
              <a:buFontTx/>
              <a:buChar char="-"/>
            </a:pPr>
            <a:endParaRPr lang="en-US" sz="1200" dirty="0">
              <a:latin typeface="Lato Light"/>
            </a:endParaRPr>
          </a:p>
          <a:p>
            <a:pPr marL="285750" indent="-285750">
              <a:buFontTx/>
              <a:buChar char="-"/>
            </a:pPr>
            <a:endParaRPr lang="en-US" sz="1200" dirty="0">
              <a:latin typeface="Lato Light"/>
            </a:endParaRPr>
          </a:p>
          <a:p>
            <a:pPr marL="285750" indent="-285750">
              <a:buFontTx/>
              <a:buChar char="-"/>
            </a:pPr>
            <a:endParaRPr lang="en-SG" sz="1200" dirty="0">
              <a:latin typeface="Lato Light"/>
            </a:endParaRPr>
          </a:p>
        </p:txBody>
      </p:sp>
      <p:sp>
        <p:nvSpPr>
          <p:cNvPr id="6" name="TextBox 5">
            <a:extLst>
              <a:ext uri="{FF2B5EF4-FFF2-40B4-BE49-F238E27FC236}">
                <a16:creationId xmlns:a16="http://schemas.microsoft.com/office/drawing/2014/main" id="{29DB67B7-CCE6-49C8-8D45-397E873DB670}"/>
              </a:ext>
            </a:extLst>
          </p:cNvPr>
          <p:cNvSpPr txBox="1"/>
          <p:nvPr/>
        </p:nvSpPr>
        <p:spPr>
          <a:xfrm>
            <a:off x="5176434" y="1788561"/>
            <a:ext cx="3029919" cy="2862322"/>
          </a:xfrm>
          <a:prstGeom prst="rect">
            <a:avLst/>
          </a:prstGeom>
          <a:noFill/>
        </p:spPr>
        <p:txBody>
          <a:bodyPr wrap="square" rtlCol="0">
            <a:spAutoFit/>
          </a:bodyPr>
          <a:lstStyle/>
          <a:p>
            <a:r>
              <a:rPr lang="en-US" sz="1200" dirty="0">
                <a:latin typeface="Lato Light"/>
              </a:rPr>
              <a:t>Action				</a:t>
            </a:r>
          </a:p>
          <a:p>
            <a:pPr marL="171450" indent="-171450">
              <a:buFont typeface="Arial" panose="020B0604020202020204" pitchFamily="34" charset="0"/>
              <a:buChar char="•"/>
            </a:pPr>
            <a:r>
              <a:rPr lang="en-US" sz="1200" dirty="0">
                <a:latin typeface="Lato Light"/>
              </a:rPr>
              <a:t>Added absent and present to edit again</a:t>
            </a:r>
          </a:p>
          <a:p>
            <a:pPr marL="171450" indent="-171450">
              <a:buFont typeface="Arial" panose="020B0604020202020204" pitchFamily="34" charset="0"/>
              <a:buChar char="•"/>
            </a:pPr>
            <a:r>
              <a:rPr lang="en-US" sz="1200" dirty="0">
                <a:latin typeface="Lato Light"/>
              </a:rPr>
              <a:t>Will be adding option fields and will only appear when the user want to add optional</a:t>
            </a:r>
          </a:p>
          <a:p>
            <a:pPr marL="171450" indent="-171450">
              <a:buFont typeface="Arial" panose="020B0604020202020204" pitchFamily="34" charset="0"/>
              <a:buChar char="•"/>
            </a:pPr>
            <a:r>
              <a:rPr lang="en-US" sz="1200" dirty="0">
                <a:latin typeface="Lato Light"/>
              </a:rPr>
              <a:t>We will make the browser combability by investigating and modifying </a:t>
            </a:r>
            <a:r>
              <a:rPr lang="en-US" sz="1200" dirty="0" err="1">
                <a:latin typeface="Lato Light"/>
              </a:rPr>
              <a:t>css</a:t>
            </a:r>
            <a:r>
              <a:rPr lang="en-US" sz="1200" dirty="0">
                <a:latin typeface="Lato Light"/>
              </a:rPr>
              <a:t> and </a:t>
            </a:r>
            <a:r>
              <a:rPr lang="en-US" sz="1200" dirty="0" err="1">
                <a:latin typeface="Lato Light"/>
              </a:rPr>
              <a:t>javascript</a:t>
            </a:r>
            <a:r>
              <a:rPr lang="en-US" sz="1200" dirty="0">
                <a:latin typeface="Lato Light"/>
              </a:rPr>
              <a:t> code that cause error</a:t>
            </a:r>
          </a:p>
          <a:p>
            <a:pPr marL="171450" indent="-171450">
              <a:buFont typeface="Arial" panose="020B0604020202020204" pitchFamily="34" charset="0"/>
              <a:buChar char="•"/>
            </a:pPr>
            <a:r>
              <a:rPr lang="en-US" sz="1200" dirty="0">
                <a:latin typeface="Lato Light"/>
              </a:rPr>
              <a:t>We will be testing more users account to check the right people receive the right email</a:t>
            </a:r>
          </a:p>
          <a:p>
            <a:pPr marL="285750" indent="-285750">
              <a:buFontTx/>
              <a:buChar char="-"/>
            </a:pPr>
            <a:endParaRPr lang="en-US" sz="1200" dirty="0">
              <a:latin typeface="Lato Light"/>
            </a:endParaRPr>
          </a:p>
          <a:p>
            <a:pPr marL="285750" indent="-285750">
              <a:buFontTx/>
              <a:buChar char="-"/>
            </a:pPr>
            <a:endParaRPr lang="en-US" sz="1200" dirty="0">
              <a:latin typeface="Lato Light"/>
            </a:endParaRPr>
          </a:p>
          <a:p>
            <a:pPr marL="285750" indent="-285750">
              <a:buFontTx/>
              <a:buChar char="-"/>
            </a:pPr>
            <a:endParaRPr lang="en-SG" sz="1200" dirty="0">
              <a:latin typeface="Lato Light"/>
            </a:endParaRPr>
          </a:p>
        </p:txBody>
      </p:sp>
    </p:spTree>
    <p:extLst>
      <p:ext uri="{BB962C8B-B14F-4D97-AF65-F5344CB8AC3E}">
        <p14:creationId xmlns:p14="http://schemas.microsoft.com/office/powerpoint/2010/main" val="2720721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5.</a:t>
            </a:r>
            <a:endParaRPr dirty="0">
              <a:solidFill>
                <a:srgbClr val="4A5C65"/>
              </a:solidFill>
            </a:endParaRPr>
          </a:p>
          <a:p>
            <a:pPr marL="0" lvl="0" indent="0" algn="ctr" rtl="0">
              <a:spcBef>
                <a:spcPts val="0"/>
              </a:spcBef>
              <a:spcAft>
                <a:spcPts val="0"/>
              </a:spcAft>
              <a:buNone/>
            </a:pPr>
            <a:r>
              <a:rPr lang="en-SG" dirty="0"/>
              <a:t>Technical Complexity</a:t>
            </a:r>
            <a:endParaRPr dirty="0"/>
          </a:p>
        </p:txBody>
      </p:sp>
    </p:spTree>
    <p:extLst>
      <p:ext uri="{BB962C8B-B14F-4D97-AF65-F5344CB8AC3E}">
        <p14:creationId xmlns:p14="http://schemas.microsoft.com/office/powerpoint/2010/main" val="3365970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534905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6BA36E-3589-4606-A8E3-BA2D247AB6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3" name="Picture 2">
            <a:extLst>
              <a:ext uri="{FF2B5EF4-FFF2-40B4-BE49-F238E27FC236}">
                <a16:creationId xmlns:a16="http://schemas.microsoft.com/office/drawing/2014/main" id="{BA2093A0-9632-4687-9547-F0C295A24A3A}"/>
              </a:ext>
            </a:extLst>
          </p:cNvPr>
          <p:cNvPicPr>
            <a:picLocks noChangeAspect="1"/>
          </p:cNvPicPr>
          <p:nvPr/>
        </p:nvPicPr>
        <p:blipFill>
          <a:blip r:embed="rId2"/>
          <a:stretch>
            <a:fillRect/>
          </a:stretch>
        </p:blipFill>
        <p:spPr>
          <a:xfrm>
            <a:off x="863774" y="614863"/>
            <a:ext cx="7528560" cy="3953848"/>
          </a:xfrm>
          <a:prstGeom prst="rect">
            <a:avLst/>
          </a:prstGeom>
        </p:spPr>
      </p:pic>
    </p:spTree>
    <p:extLst>
      <p:ext uri="{BB962C8B-B14F-4D97-AF65-F5344CB8AC3E}">
        <p14:creationId xmlns:p14="http://schemas.microsoft.com/office/powerpoint/2010/main" val="1532740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1.</a:t>
            </a:r>
            <a:endParaRPr dirty="0">
              <a:solidFill>
                <a:srgbClr val="4A5C65"/>
              </a:solidFill>
            </a:endParaRPr>
          </a:p>
          <a:p>
            <a:pPr marL="0" lvl="0" indent="0" algn="ctr" rtl="0">
              <a:spcBef>
                <a:spcPts val="0"/>
              </a:spcBef>
              <a:spcAft>
                <a:spcPts val="0"/>
              </a:spcAft>
              <a:buNone/>
            </a:pPr>
            <a:r>
              <a:rPr lang="en-SG" dirty="0"/>
              <a:t>Introduction</a:t>
            </a:r>
            <a:endParaRPr dirty="0"/>
          </a:p>
        </p:txBody>
      </p:sp>
    </p:spTree>
    <p:extLst>
      <p:ext uri="{BB962C8B-B14F-4D97-AF65-F5344CB8AC3E}">
        <p14:creationId xmlns:p14="http://schemas.microsoft.com/office/powerpoint/2010/main" val="83823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829E9E-F22C-47C3-B45F-3F2C3C1B94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4" name="Picture 3">
            <a:extLst>
              <a:ext uri="{FF2B5EF4-FFF2-40B4-BE49-F238E27FC236}">
                <a16:creationId xmlns:a16="http://schemas.microsoft.com/office/drawing/2014/main" id="{758EA237-88A7-441A-AD63-45A2DCFADD74}"/>
              </a:ext>
            </a:extLst>
          </p:cNvPr>
          <p:cNvPicPr>
            <a:picLocks noChangeAspect="1"/>
          </p:cNvPicPr>
          <p:nvPr/>
        </p:nvPicPr>
        <p:blipFill>
          <a:blip r:embed="rId2"/>
          <a:stretch>
            <a:fillRect/>
          </a:stretch>
        </p:blipFill>
        <p:spPr>
          <a:xfrm>
            <a:off x="972218" y="656110"/>
            <a:ext cx="7199563" cy="3831279"/>
          </a:xfrm>
          <a:prstGeom prst="rect">
            <a:avLst/>
          </a:prstGeom>
        </p:spPr>
      </p:pic>
    </p:spTree>
    <p:extLst>
      <p:ext uri="{BB962C8B-B14F-4D97-AF65-F5344CB8AC3E}">
        <p14:creationId xmlns:p14="http://schemas.microsoft.com/office/powerpoint/2010/main" val="3157229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C4ED72-2EB6-47DA-B2BD-5A99C02949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4" name="Picture 3">
            <a:extLst>
              <a:ext uri="{FF2B5EF4-FFF2-40B4-BE49-F238E27FC236}">
                <a16:creationId xmlns:a16="http://schemas.microsoft.com/office/drawing/2014/main" id="{7F68A350-8D9B-4CA8-8B19-6B10BA09FF39}"/>
              </a:ext>
            </a:extLst>
          </p:cNvPr>
          <p:cNvPicPr>
            <a:picLocks noChangeAspect="1"/>
          </p:cNvPicPr>
          <p:nvPr/>
        </p:nvPicPr>
        <p:blipFill>
          <a:blip r:embed="rId2"/>
          <a:stretch>
            <a:fillRect/>
          </a:stretch>
        </p:blipFill>
        <p:spPr>
          <a:xfrm>
            <a:off x="723900" y="614863"/>
            <a:ext cx="7596612" cy="3652337"/>
          </a:xfrm>
          <a:prstGeom prst="rect">
            <a:avLst/>
          </a:prstGeom>
        </p:spPr>
      </p:pic>
    </p:spTree>
    <p:extLst>
      <p:ext uri="{BB962C8B-B14F-4D97-AF65-F5344CB8AC3E}">
        <p14:creationId xmlns:p14="http://schemas.microsoft.com/office/powerpoint/2010/main" val="1965940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7D8678-71DD-4082-8726-A8429C1C5C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4" name="Picture 3">
            <a:extLst>
              <a:ext uri="{FF2B5EF4-FFF2-40B4-BE49-F238E27FC236}">
                <a16:creationId xmlns:a16="http://schemas.microsoft.com/office/drawing/2014/main" id="{0E81E667-0572-4B76-9CEE-00A3D46B96DB}"/>
              </a:ext>
            </a:extLst>
          </p:cNvPr>
          <p:cNvPicPr>
            <a:picLocks noChangeAspect="1"/>
          </p:cNvPicPr>
          <p:nvPr/>
        </p:nvPicPr>
        <p:blipFill>
          <a:blip r:embed="rId2"/>
          <a:stretch>
            <a:fillRect/>
          </a:stretch>
        </p:blipFill>
        <p:spPr>
          <a:xfrm>
            <a:off x="726644" y="1057735"/>
            <a:ext cx="7533436" cy="2770919"/>
          </a:xfrm>
          <a:prstGeom prst="rect">
            <a:avLst/>
          </a:prstGeom>
        </p:spPr>
      </p:pic>
    </p:spTree>
    <p:extLst>
      <p:ext uri="{BB962C8B-B14F-4D97-AF65-F5344CB8AC3E}">
        <p14:creationId xmlns:p14="http://schemas.microsoft.com/office/powerpoint/2010/main" val="4048684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6.</a:t>
            </a:r>
            <a:endParaRPr dirty="0">
              <a:solidFill>
                <a:srgbClr val="4A5C65"/>
              </a:solidFill>
            </a:endParaRPr>
          </a:p>
          <a:p>
            <a:pPr marL="0" lvl="0" indent="0" algn="ctr" rtl="0">
              <a:spcBef>
                <a:spcPts val="0"/>
              </a:spcBef>
              <a:spcAft>
                <a:spcPts val="0"/>
              </a:spcAft>
              <a:buNone/>
            </a:pPr>
            <a:r>
              <a:rPr lang="en-SG" dirty="0"/>
              <a:t>Project Management</a:t>
            </a:r>
            <a:endParaRPr dirty="0"/>
          </a:p>
        </p:txBody>
      </p:sp>
    </p:spTree>
    <p:extLst>
      <p:ext uri="{BB962C8B-B14F-4D97-AF65-F5344CB8AC3E}">
        <p14:creationId xmlns:p14="http://schemas.microsoft.com/office/powerpoint/2010/main" val="2739376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CF3F1B-4AF4-40AA-B9C0-AC56BBA53F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Rectangle: Single Corner Rounded 3">
            <a:extLst>
              <a:ext uri="{FF2B5EF4-FFF2-40B4-BE49-F238E27FC236}">
                <a16:creationId xmlns:a16="http://schemas.microsoft.com/office/drawing/2014/main" id="{12EFDB96-BD9B-4CBC-9F60-EAFFB1BA2D01}"/>
              </a:ext>
            </a:extLst>
          </p:cNvPr>
          <p:cNvSpPr/>
          <p:nvPr/>
        </p:nvSpPr>
        <p:spPr>
          <a:xfrm>
            <a:off x="5595374" y="751552"/>
            <a:ext cx="2686351" cy="3345906"/>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5" name="Rectangle: Single Corner Rounded 4">
            <a:extLst>
              <a:ext uri="{FF2B5EF4-FFF2-40B4-BE49-F238E27FC236}">
                <a16:creationId xmlns:a16="http://schemas.microsoft.com/office/drawing/2014/main" id="{BD0C2EE7-053F-4ED3-B071-A558C231EF19}"/>
              </a:ext>
            </a:extLst>
          </p:cNvPr>
          <p:cNvSpPr/>
          <p:nvPr/>
        </p:nvSpPr>
        <p:spPr>
          <a:xfrm>
            <a:off x="3543146" y="746398"/>
            <a:ext cx="2686351" cy="3351060"/>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rebuchet MS" panose="020B0703020202090204" pitchFamily="34" charset="0"/>
            </a:endParaRPr>
          </a:p>
        </p:txBody>
      </p:sp>
      <p:sp>
        <p:nvSpPr>
          <p:cNvPr id="6" name="Rectangle: Single Corner Rounded 5">
            <a:extLst>
              <a:ext uri="{FF2B5EF4-FFF2-40B4-BE49-F238E27FC236}">
                <a16:creationId xmlns:a16="http://schemas.microsoft.com/office/drawing/2014/main" id="{8395EEFE-68FF-4D1A-9BB8-8A8D344286EB}"/>
              </a:ext>
            </a:extLst>
          </p:cNvPr>
          <p:cNvSpPr/>
          <p:nvPr/>
        </p:nvSpPr>
        <p:spPr>
          <a:xfrm>
            <a:off x="842846" y="746397"/>
            <a:ext cx="3334423" cy="3351061"/>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E699930C-56E0-41D4-B1C4-31A34F14996C}"/>
              </a:ext>
            </a:extLst>
          </p:cNvPr>
          <p:cNvSpPr txBox="1"/>
          <p:nvPr/>
        </p:nvSpPr>
        <p:spPr>
          <a:xfrm>
            <a:off x="2462272" y="747360"/>
            <a:ext cx="792088" cy="369332"/>
          </a:xfrm>
          <a:prstGeom prst="rect">
            <a:avLst/>
          </a:prstGeom>
          <a:noFill/>
        </p:spPr>
        <p:txBody>
          <a:bodyPr wrap="square" rtlCol="0">
            <a:spAutoFit/>
          </a:bodyPr>
          <a:lstStyle/>
          <a:p>
            <a:r>
              <a:rPr lang="en-US" b="1" dirty="0">
                <a:latin typeface="Trebuchet MS" panose="020B0603020202020204" pitchFamily="34" charset="0"/>
              </a:rPr>
              <a:t>CORE</a:t>
            </a:r>
            <a:endParaRPr lang="en-SG" b="1" dirty="0">
              <a:latin typeface="Trebuchet MS" panose="020B0603020202020204" pitchFamily="34" charset="0"/>
            </a:endParaRPr>
          </a:p>
        </p:txBody>
      </p:sp>
      <p:sp>
        <p:nvSpPr>
          <p:cNvPr id="8" name="TextBox 7">
            <a:extLst>
              <a:ext uri="{FF2B5EF4-FFF2-40B4-BE49-F238E27FC236}">
                <a16:creationId xmlns:a16="http://schemas.microsoft.com/office/drawing/2014/main" id="{D8384B10-AFD6-469D-B912-5B31161C9A3E}"/>
              </a:ext>
            </a:extLst>
          </p:cNvPr>
          <p:cNvSpPr txBox="1"/>
          <p:nvPr/>
        </p:nvSpPr>
        <p:spPr>
          <a:xfrm>
            <a:off x="828583" y="1052159"/>
            <a:ext cx="1368152" cy="584775"/>
          </a:xfrm>
          <a:prstGeom prst="rect">
            <a:avLst/>
          </a:prstGeom>
          <a:noFill/>
        </p:spPr>
        <p:txBody>
          <a:bodyPr wrap="square" rtlCol="0">
            <a:spAutoFit/>
          </a:bodyPr>
          <a:lstStyle/>
          <a:p>
            <a:r>
              <a:rPr lang="en-US" sz="800" b="1" u="sng" dirty="0">
                <a:latin typeface="Trebuchet MS" panose="020B0603020202020204" pitchFamily="34" charset="0"/>
              </a:rPr>
              <a:t>Accounts Module</a:t>
            </a:r>
          </a:p>
          <a:p>
            <a:pPr marL="171450" indent="-171450">
              <a:buFont typeface="Wingdings" panose="05000000000000000000" pitchFamily="2" charset="2"/>
              <a:buChar char="Ø"/>
            </a:pPr>
            <a:r>
              <a:rPr lang="en-US" sz="800" dirty="0">
                <a:latin typeface="Trebuchet MS" panose="020B0603020202020204" pitchFamily="34" charset="0"/>
              </a:rPr>
              <a:t>Profile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Login/Logout</a:t>
            </a:r>
          </a:p>
          <a:p>
            <a:pPr marL="171450" indent="-171450">
              <a:buFont typeface="Wingdings" panose="05000000000000000000" pitchFamily="2" charset="2"/>
              <a:buChar char="Ø"/>
            </a:pPr>
            <a:r>
              <a:rPr lang="en-US" sz="800" dirty="0">
                <a:latin typeface="Trebuchet MS" panose="020B0603020202020204" pitchFamily="34" charset="0"/>
              </a:rPr>
              <a:t>Reset Password</a:t>
            </a:r>
          </a:p>
        </p:txBody>
      </p:sp>
      <p:sp>
        <p:nvSpPr>
          <p:cNvPr id="9" name="TextBox 8">
            <a:extLst>
              <a:ext uri="{FF2B5EF4-FFF2-40B4-BE49-F238E27FC236}">
                <a16:creationId xmlns:a16="http://schemas.microsoft.com/office/drawing/2014/main" id="{B0D05BAD-7B73-4262-90A2-A884E2F8A824}"/>
              </a:ext>
            </a:extLst>
          </p:cNvPr>
          <p:cNvSpPr txBox="1"/>
          <p:nvPr/>
        </p:nvSpPr>
        <p:spPr>
          <a:xfrm>
            <a:off x="1937969" y="1052159"/>
            <a:ext cx="1046353" cy="707886"/>
          </a:xfrm>
          <a:prstGeom prst="rect">
            <a:avLst/>
          </a:prstGeom>
          <a:noFill/>
        </p:spPr>
        <p:txBody>
          <a:bodyPr wrap="square" rtlCol="0">
            <a:spAutoFit/>
          </a:bodyPr>
          <a:lstStyle/>
          <a:p>
            <a:r>
              <a:rPr lang="en-US" sz="800" b="1" u="sng" dirty="0">
                <a:latin typeface="Trebuchet MS" panose="020B0603020202020204" pitchFamily="34" charset="0"/>
              </a:rPr>
              <a:t>Admin Module</a:t>
            </a:r>
          </a:p>
          <a:p>
            <a:pPr marL="171450" indent="-171450">
              <a:buFont typeface="Wingdings" panose="05000000000000000000" pitchFamily="2" charset="2"/>
              <a:buChar char="Ø"/>
            </a:pPr>
            <a:r>
              <a:rPr lang="en-US" sz="800" dirty="0">
                <a:latin typeface="Trebuchet MS" panose="020B0603020202020204" pitchFamily="34" charset="0"/>
              </a:rPr>
              <a:t>Access Control</a:t>
            </a:r>
          </a:p>
          <a:p>
            <a:pPr marL="171450" indent="-171450">
              <a:buFont typeface="Wingdings" panose="05000000000000000000" pitchFamily="2" charset="2"/>
              <a:buChar char="Ø"/>
            </a:pPr>
            <a:r>
              <a:rPr lang="en-US" sz="800" dirty="0">
                <a:latin typeface="Trebuchet MS" panose="020B0603020202020204" pitchFamily="34" charset="0"/>
              </a:rPr>
              <a:t>Admin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Branch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Subject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10" name="TextBox 9">
            <a:extLst>
              <a:ext uri="{FF2B5EF4-FFF2-40B4-BE49-F238E27FC236}">
                <a16:creationId xmlns:a16="http://schemas.microsoft.com/office/drawing/2014/main" id="{42E34318-209B-4B01-BC48-77F84234475F}"/>
              </a:ext>
            </a:extLst>
          </p:cNvPr>
          <p:cNvSpPr txBox="1"/>
          <p:nvPr/>
        </p:nvSpPr>
        <p:spPr>
          <a:xfrm>
            <a:off x="787561" y="2334195"/>
            <a:ext cx="1263429" cy="830997"/>
          </a:xfrm>
          <a:prstGeom prst="rect">
            <a:avLst/>
          </a:prstGeom>
          <a:noFill/>
        </p:spPr>
        <p:txBody>
          <a:bodyPr wrap="square" rtlCol="0">
            <a:spAutoFit/>
          </a:bodyPr>
          <a:lstStyle/>
          <a:p>
            <a:r>
              <a:rPr lang="en-US" sz="800" b="1" u="sng" dirty="0">
                <a:latin typeface="Trebuchet MS" panose="020B0603020202020204" pitchFamily="34" charset="0"/>
              </a:rPr>
              <a:t>Student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11" name="TextBox 10">
            <a:extLst>
              <a:ext uri="{FF2B5EF4-FFF2-40B4-BE49-F238E27FC236}">
                <a16:creationId xmlns:a16="http://schemas.microsoft.com/office/drawing/2014/main" id="{6F859CC3-AEDF-4662-85EC-2BF201B07D96}"/>
              </a:ext>
            </a:extLst>
          </p:cNvPr>
          <p:cNvSpPr txBox="1"/>
          <p:nvPr/>
        </p:nvSpPr>
        <p:spPr>
          <a:xfrm>
            <a:off x="1937969" y="1728335"/>
            <a:ext cx="1368152" cy="584775"/>
          </a:xfrm>
          <a:prstGeom prst="rect">
            <a:avLst/>
          </a:prstGeom>
          <a:noFill/>
        </p:spPr>
        <p:txBody>
          <a:bodyPr wrap="square" rtlCol="0">
            <a:spAutoFit/>
          </a:bodyPr>
          <a:lstStyle/>
          <a:p>
            <a:r>
              <a:rPr lang="en-US" sz="800" b="1" u="sng" dirty="0">
                <a:latin typeface="Trebuchet MS" panose="020B0603020202020204" pitchFamily="34" charset="0"/>
              </a:rPr>
              <a:t>Schedule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Viewing</a:t>
            </a:r>
          </a:p>
        </p:txBody>
      </p:sp>
      <p:sp>
        <p:nvSpPr>
          <p:cNvPr id="12" name="TextBox 11">
            <a:extLst>
              <a:ext uri="{FF2B5EF4-FFF2-40B4-BE49-F238E27FC236}">
                <a16:creationId xmlns:a16="http://schemas.microsoft.com/office/drawing/2014/main" id="{31F34D07-E024-4551-9A1C-3542F7010868}"/>
              </a:ext>
            </a:extLst>
          </p:cNvPr>
          <p:cNvSpPr txBox="1"/>
          <p:nvPr/>
        </p:nvSpPr>
        <p:spPr>
          <a:xfrm>
            <a:off x="828583" y="1575379"/>
            <a:ext cx="1368152" cy="830997"/>
          </a:xfrm>
          <a:prstGeom prst="rect">
            <a:avLst/>
          </a:prstGeom>
          <a:noFill/>
        </p:spPr>
        <p:txBody>
          <a:bodyPr wrap="square" rtlCol="0">
            <a:spAutoFit/>
          </a:bodyPr>
          <a:lstStyle/>
          <a:p>
            <a:r>
              <a:rPr lang="en-US" sz="800" b="1" u="sng" dirty="0">
                <a:latin typeface="Trebuchet MS" panose="020B0603020202020204" pitchFamily="34" charset="0"/>
              </a:rPr>
              <a:t>Financial Module</a:t>
            </a:r>
          </a:p>
          <a:p>
            <a:pPr marL="171450" indent="-171450">
              <a:buFont typeface="Wingdings" panose="05000000000000000000" pitchFamily="2" charset="2"/>
              <a:buChar char="Ø"/>
            </a:pPr>
            <a:r>
              <a:rPr lang="en-US" sz="800" dirty="0">
                <a:latin typeface="Trebuchet MS" panose="020B0603020202020204" pitchFamily="34" charset="0"/>
              </a:rPr>
              <a:t>Exporting</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Writing</a:t>
            </a:r>
          </a:p>
          <a:p>
            <a:pPr marL="171450" indent="-171450">
              <a:buFont typeface="Wingdings" panose="05000000000000000000" pitchFamily="2" charset="2"/>
              <a:buChar char="Ø"/>
            </a:pPr>
            <a:r>
              <a:rPr lang="en-US" sz="800" dirty="0">
                <a:latin typeface="Trebuchet MS" panose="020B0603020202020204" pitchFamily="34" charset="0"/>
              </a:rPr>
              <a:t>Viewing </a:t>
            </a:r>
          </a:p>
          <a:p>
            <a:pPr marL="171450" indent="-171450">
              <a:buFont typeface="Wingdings" panose="05000000000000000000" pitchFamily="2" charset="2"/>
              <a:buChar char="Ø"/>
            </a:pPr>
            <a:r>
              <a:rPr lang="en-US" sz="800" dirty="0">
                <a:latin typeface="Trebuchet MS" panose="020B0603020202020204" pitchFamily="34" charset="0"/>
              </a:rPr>
              <a:t>Calculations</a:t>
            </a:r>
          </a:p>
        </p:txBody>
      </p:sp>
      <p:sp>
        <p:nvSpPr>
          <p:cNvPr id="13" name="TextBox 12">
            <a:extLst>
              <a:ext uri="{FF2B5EF4-FFF2-40B4-BE49-F238E27FC236}">
                <a16:creationId xmlns:a16="http://schemas.microsoft.com/office/drawing/2014/main" id="{FC4AE8E3-D6EF-459D-A5F2-B80741C8F418}"/>
              </a:ext>
            </a:extLst>
          </p:cNvPr>
          <p:cNvSpPr txBox="1"/>
          <p:nvPr/>
        </p:nvSpPr>
        <p:spPr>
          <a:xfrm>
            <a:off x="1943899" y="3050853"/>
            <a:ext cx="1491235" cy="861774"/>
          </a:xfrm>
          <a:prstGeom prst="rect">
            <a:avLst/>
          </a:prstGeom>
          <a:noFill/>
        </p:spPr>
        <p:txBody>
          <a:bodyPr wrap="square" rtlCol="0">
            <a:spAutoFit/>
          </a:bodyPr>
          <a:lstStyle/>
          <a:p>
            <a:r>
              <a:rPr lang="en-US" sz="800" b="1" u="sng" dirty="0">
                <a:latin typeface="Trebuchet MS" panose="020B0603020202020204" pitchFamily="34" charset="0"/>
              </a:rPr>
              <a:t>Attendance Module</a:t>
            </a:r>
          </a:p>
          <a:p>
            <a:pPr marL="171450" indent="-171450">
              <a:buFont typeface="Wingdings" panose="05000000000000000000" pitchFamily="2" charset="2"/>
              <a:buChar char="Ø"/>
            </a:pPr>
            <a:r>
              <a:rPr lang="en-US" sz="700" dirty="0">
                <a:latin typeface="Trebuchet MS" panose="020B0703020202090204" pitchFamily="34" charset="0"/>
              </a:rPr>
              <a:t>Creation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Reading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Updating of Tutor &amp; Student Attendance</a:t>
            </a:r>
          </a:p>
        </p:txBody>
      </p:sp>
      <p:sp>
        <p:nvSpPr>
          <p:cNvPr id="14" name="TextBox 13">
            <a:extLst>
              <a:ext uri="{FF2B5EF4-FFF2-40B4-BE49-F238E27FC236}">
                <a16:creationId xmlns:a16="http://schemas.microsoft.com/office/drawing/2014/main" id="{841FF0E0-F18F-458A-B084-67A08426FAFF}"/>
              </a:ext>
            </a:extLst>
          </p:cNvPr>
          <p:cNvSpPr txBox="1"/>
          <p:nvPr/>
        </p:nvSpPr>
        <p:spPr>
          <a:xfrm>
            <a:off x="4419052" y="744747"/>
            <a:ext cx="1568661" cy="369332"/>
          </a:xfrm>
          <a:prstGeom prst="rect">
            <a:avLst/>
          </a:prstGeom>
          <a:noFill/>
        </p:spPr>
        <p:txBody>
          <a:bodyPr wrap="square" rtlCol="0">
            <a:spAutoFit/>
          </a:bodyPr>
          <a:lstStyle/>
          <a:p>
            <a:r>
              <a:rPr lang="en-US" b="1" dirty="0">
                <a:latin typeface="Trebuchet MS" panose="020B0603020202020204" pitchFamily="34" charset="0"/>
              </a:rPr>
              <a:t>SECONDARY</a:t>
            </a:r>
            <a:endParaRPr lang="en-SG" b="1" dirty="0">
              <a:latin typeface="Trebuchet MS" panose="020B0603020202020204" pitchFamily="34" charset="0"/>
            </a:endParaRPr>
          </a:p>
        </p:txBody>
      </p:sp>
      <p:sp>
        <p:nvSpPr>
          <p:cNvPr id="15" name="TextBox 14">
            <a:extLst>
              <a:ext uri="{FF2B5EF4-FFF2-40B4-BE49-F238E27FC236}">
                <a16:creationId xmlns:a16="http://schemas.microsoft.com/office/drawing/2014/main" id="{90FF8792-0428-4A0B-AB73-AF708D6969F4}"/>
              </a:ext>
            </a:extLst>
          </p:cNvPr>
          <p:cNvSpPr txBox="1"/>
          <p:nvPr/>
        </p:nvSpPr>
        <p:spPr>
          <a:xfrm>
            <a:off x="6613317" y="744747"/>
            <a:ext cx="1243768" cy="369332"/>
          </a:xfrm>
          <a:prstGeom prst="rect">
            <a:avLst/>
          </a:prstGeom>
          <a:noFill/>
        </p:spPr>
        <p:txBody>
          <a:bodyPr wrap="square" rtlCol="0">
            <a:spAutoFit/>
          </a:bodyPr>
          <a:lstStyle/>
          <a:p>
            <a:r>
              <a:rPr lang="en-US" b="1" dirty="0">
                <a:latin typeface="Trebuchet MS" panose="020B0603020202020204" pitchFamily="34" charset="0"/>
              </a:rPr>
              <a:t>TERTIARY</a:t>
            </a:r>
            <a:endParaRPr lang="en-SG" b="1" dirty="0">
              <a:latin typeface="Trebuchet MS" panose="020B0603020202020204" pitchFamily="34" charset="0"/>
            </a:endParaRPr>
          </a:p>
        </p:txBody>
      </p:sp>
      <p:sp>
        <p:nvSpPr>
          <p:cNvPr id="16" name="TextBox 15">
            <a:extLst>
              <a:ext uri="{FF2B5EF4-FFF2-40B4-BE49-F238E27FC236}">
                <a16:creationId xmlns:a16="http://schemas.microsoft.com/office/drawing/2014/main" id="{0F6B3876-09B8-4977-85E2-35586DFE9A62}"/>
              </a:ext>
            </a:extLst>
          </p:cNvPr>
          <p:cNvSpPr txBox="1"/>
          <p:nvPr/>
        </p:nvSpPr>
        <p:spPr>
          <a:xfrm>
            <a:off x="4360764" y="1048181"/>
            <a:ext cx="1642409" cy="461665"/>
          </a:xfrm>
          <a:prstGeom prst="rect">
            <a:avLst/>
          </a:prstGeom>
          <a:noFill/>
        </p:spPr>
        <p:txBody>
          <a:bodyPr wrap="square" rtlCol="0">
            <a:spAutoFit/>
          </a:bodyPr>
          <a:lstStyle/>
          <a:p>
            <a:r>
              <a:rPr lang="en-US" sz="800" b="1" u="sng" dirty="0">
                <a:latin typeface="Trebuchet MS" panose="020B0603020202020204" pitchFamily="34" charset="0"/>
              </a:rPr>
              <a:t>Receipts Module</a:t>
            </a:r>
          </a:p>
          <a:p>
            <a:pPr marL="171450" indent="-171450">
              <a:buFont typeface="Wingdings" panose="05000000000000000000" pitchFamily="2" charset="2"/>
              <a:buChar char="Ø"/>
            </a:pPr>
            <a:r>
              <a:rPr lang="en-US" sz="800" dirty="0">
                <a:latin typeface="Trebuchet MS" panose="020B0603020202020204" pitchFamily="34" charset="0"/>
              </a:rPr>
              <a:t>Pay Slip Generation</a:t>
            </a:r>
          </a:p>
          <a:p>
            <a:pPr marL="171450" indent="-171450">
              <a:buFont typeface="Wingdings" panose="05000000000000000000" pitchFamily="2" charset="2"/>
              <a:buChar char="Ø"/>
            </a:pPr>
            <a:r>
              <a:rPr lang="en-US" sz="800" dirty="0">
                <a:latin typeface="Trebuchet MS" panose="020B0603020202020204" pitchFamily="34" charset="0"/>
              </a:rPr>
              <a:t>Invoice Generation</a:t>
            </a:r>
          </a:p>
        </p:txBody>
      </p:sp>
      <p:sp>
        <p:nvSpPr>
          <p:cNvPr id="17" name="TextBox 16">
            <a:extLst>
              <a:ext uri="{FF2B5EF4-FFF2-40B4-BE49-F238E27FC236}">
                <a16:creationId xmlns:a16="http://schemas.microsoft.com/office/drawing/2014/main" id="{73BC380E-2F12-4D92-B88B-2EF7B78FC224}"/>
              </a:ext>
            </a:extLst>
          </p:cNvPr>
          <p:cNvSpPr txBox="1"/>
          <p:nvPr/>
        </p:nvSpPr>
        <p:spPr>
          <a:xfrm>
            <a:off x="2881637" y="1738376"/>
            <a:ext cx="1321013" cy="584775"/>
          </a:xfrm>
          <a:prstGeom prst="rect">
            <a:avLst/>
          </a:prstGeom>
          <a:noFill/>
        </p:spPr>
        <p:txBody>
          <a:bodyPr wrap="square" rtlCol="0">
            <a:spAutoFit/>
          </a:bodyPr>
          <a:lstStyle/>
          <a:p>
            <a:r>
              <a:rPr lang="en-US" sz="800" b="1" u="sng" dirty="0">
                <a:latin typeface="Trebuchet MS" panose="020B0603020202020204" pitchFamily="34" charset="0"/>
              </a:rPr>
              <a:t>Grades Module</a:t>
            </a:r>
          </a:p>
          <a:p>
            <a:pPr marL="171450" indent="-171450">
              <a:buFont typeface="Wingdings" panose="05000000000000000000" pitchFamily="2" charset="2"/>
              <a:buChar char="Ø"/>
            </a:pPr>
            <a:r>
              <a:rPr lang="en-US" sz="800" dirty="0">
                <a:latin typeface="Trebuchet MS" panose="020B0603020202020204" pitchFamily="34" charset="0"/>
              </a:rPr>
              <a:t>Grades Modification</a:t>
            </a:r>
          </a:p>
          <a:p>
            <a:pPr marL="171450" indent="-171450">
              <a:buFont typeface="Wingdings" panose="05000000000000000000" pitchFamily="2" charset="2"/>
              <a:buChar char="Ø"/>
            </a:pPr>
            <a:r>
              <a:rPr lang="en-US" sz="800" dirty="0">
                <a:latin typeface="Trebuchet MS" panose="020B0603020202020204" pitchFamily="34" charset="0"/>
              </a:rPr>
              <a:t>Adding of Grades</a:t>
            </a:r>
          </a:p>
          <a:p>
            <a:pPr marL="171450" indent="-171450">
              <a:buFont typeface="Wingdings" panose="05000000000000000000" pitchFamily="2" charset="2"/>
              <a:buChar char="Ø"/>
            </a:pPr>
            <a:r>
              <a:rPr lang="en-US" sz="800" dirty="0">
                <a:latin typeface="Trebuchet MS" panose="020B0603020202020204" pitchFamily="34" charset="0"/>
              </a:rPr>
              <a:t>Grades Viewing</a:t>
            </a:r>
          </a:p>
        </p:txBody>
      </p:sp>
      <p:sp>
        <p:nvSpPr>
          <p:cNvPr id="18" name="TextBox 17">
            <a:extLst>
              <a:ext uri="{FF2B5EF4-FFF2-40B4-BE49-F238E27FC236}">
                <a16:creationId xmlns:a16="http://schemas.microsoft.com/office/drawing/2014/main" id="{5F6D4259-642A-4C81-A960-45B962A24B4B}"/>
              </a:ext>
            </a:extLst>
          </p:cNvPr>
          <p:cNvSpPr txBox="1"/>
          <p:nvPr/>
        </p:nvSpPr>
        <p:spPr>
          <a:xfrm>
            <a:off x="834484" y="3103637"/>
            <a:ext cx="1150311" cy="461665"/>
          </a:xfrm>
          <a:prstGeom prst="rect">
            <a:avLst/>
          </a:prstGeom>
          <a:noFill/>
        </p:spPr>
        <p:txBody>
          <a:bodyPr wrap="square" rtlCol="0">
            <a:spAutoFit/>
          </a:bodyPr>
          <a:lstStyle/>
          <a:p>
            <a:r>
              <a:rPr lang="en-US" sz="800" b="1" u="sng" dirty="0">
                <a:latin typeface="Trebuchet MS" panose="020B0603020202020204" pitchFamily="34" charset="0"/>
              </a:rPr>
              <a:t>Payment Module</a:t>
            </a:r>
          </a:p>
          <a:p>
            <a:pPr marL="171450" indent="-171450">
              <a:buFont typeface="Wingdings" panose="05000000000000000000" pitchFamily="2" charset="2"/>
              <a:buChar char="Ø"/>
            </a:pPr>
            <a:r>
              <a:rPr lang="en-US" sz="800" dirty="0">
                <a:latin typeface="Trebuchet MS" panose="020B0603020202020204" pitchFamily="34" charset="0"/>
              </a:rPr>
              <a:t>Tracking</a:t>
            </a:r>
          </a:p>
          <a:p>
            <a:pPr marL="171450" indent="-171450">
              <a:buFont typeface="Wingdings" panose="05000000000000000000" pitchFamily="2" charset="2"/>
              <a:buChar char="Ø"/>
            </a:pPr>
            <a:r>
              <a:rPr lang="en-US" sz="800" dirty="0">
                <a:latin typeface="Trebuchet MS" panose="020B0603020202020204" pitchFamily="34" charset="0"/>
              </a:rPr>
              <a:t>SMS Reminders</a:t>
            </a:r>
          </a:p>
        </p:txBody>
      </p:sp>
      <p:sp>
        <p:nvSpPr>
          <p:cNvPr id="19" name="TextBox 18">
            <a:extLst>
              <a:ext uri="{FF2B5EF4-FFF2-40B4-BE49-F238E27FC236}">
                <a16:creationId xmlns:a16="http://schemas.microsoft.com/office/drawing/2014/main" id="{DA64AB28-736B-4340-8D8B-7C252F8274D2}"/>
              </a:ext>
            </a:extLst>
          </p:cNvPr>
          <p:cNvSpPr txBox="1"/>
          <p:nvPr/>
        </p:nvSpPr>
        <p:spPr>
          <a:xfrm>
            <a:off x="4416049" y="2977895"/>
            <a:ext cx="1642409" cy="707886"/>
          </a:xfrm>
          <a:prstGeom prst="rect">
            <a:avLst/>
          </a:prstGeom>
          <a:noFill/>
        </p:spPr>
        <p:txBody>
          <a:bodyPr wrap="square" rtlCol="0">
            <a:spAutoFit/>
          </a:bodyPr>
          <a:lstStyle/>
          <a:p>
            <a:r>
              <a:rPr lang="en-US" sz="800" b="1" u="sng" dirty="0">
                <a:latin typeface="Trebuchet MS" panose="020B0603020202020204" pitchFamily="34" charset="0"/>
              </a:rPr>
              <a:t>Search Module</a:t>
            </a:r>
          </a:p>
          <a:p>
            <a:pPr marL="171450" indent="-171450">
              <a:buFont typeface="Wingdings" panose="05000000000000000000" pitchFamily="2" charset="2"/>
              <a:buChar char="Ø"/>
            </a:pPr>
            <a:r>
              <a:rPr lang="en-US" sz="800" dirty="0">
                <a:latin typeface="Trebuchet MS" panose="020B0603020202020204" pitchFamily="34" charset="0"/>
              </a:rPr>
              <a:t>Search Students</a:t>
            </a:r>
          </a:p>
          <a:p>
            <a:pPr marL="171450" indent="-171450">
              <a:buFont typeface="Wingdings" panose="05000000000000000000" pitchFamily="2" charset="2"/>
              <a:buChar char="Ø"/>
            </a:pPr>
            <a:r>
              <a:rPr lang="en-US" sz="800" dirty="0">
                <a:latin typeface="Trebuchet MS" panose="020B0603020202020204" pitchFamily="34" charset="0"/>
              </a:rPr>
              <a:t>Search Tutors</a:t>
            </a:r>
          </a:p>
          <a:p>
            <a:pPr marL="171450" indent="-171450">
              <a:buFont typeface="Wingdings" panose="05000000000000000000" pitchFamily="2" charset="2"/>
              <a:buChar char="Ø"/>
            </a:pPr>
            <a:r>
              <a:rPr lang="en-US" sz="800" dirty="0">
                <a:latin typeface="Trebuchet MS" panose="020B0603020202020204" pitchFamily="34" charset="0"/>
              </a:rPr>
              <a:t>Search Reports (By month, By year)</a:t>
            </a:r>
          </a:p>
        </p:txBody>
      </p:sp>
      <p:sp>
        <p:nvSpPr>
          <p:cNvPr id="20" name="TextBox 19">
            <a:extLst>
              <a:ext uri="{FF2B5EF4-FFF2-40B4-BE49-F238E27FC236}">
                <a16:creationId xmlns:a16="http://schemas.microsoft.com/office/drawing/2014/main" id="{DCD7144F-07C2-480D-A9F0-953E58AC673A}"/>
              </a:ext>
            </a:extLst>
          </p:cNvPr>
          <p:cNvSpPr txBox="1"/>
          <p:nvPr/>
        </p:nvSpPr>
        <p:spPr>
          <a:xfrm>
            <a:off x="4360764" y="1531345"/>
            <a:ext cx="1642409" cy="1446550"/>
          </a:xfrm>
          <a:prstGeom prst="rect">
            <a:avLst/>
          </a:prstGeom>
          <a:noFill/>
        </p:spPr>
        <p:txBody>
          <a:bodyPr wrap="square" rtlCol="0">
            <a:spAutoFit/>
          </a:bodyPr>
          <a:lstStyle/>
          <a:p>
            <a:r>
              <a:rPr lang="en-US" sz="800" b="1" u="sng" dirty="0">
                <a:latin typeface="Trebuchet MS" panose="020B0603020202020204" pitchFamily="34" charset="0"/>
              </a:rPr>
              <a:t>Dashboard Module</a:t>
            </a:r>
          </a:p>
          <a:p>
            <a:pPr marL="171450" indent="-171450">
              <a:buFont typeface="Wingdings" panose="05000000000000000000" pitchFamily="2" charset="2"/>
              <a:buChar char="Ø"/>
            </a:pPr>
            <a:r>
              <a:rPr lang="en-US" sz="800" dirty="0">
                <a:latin typeface="Trebuchet MS" panose="020B0603020202020204" pitchFamily="34" charset="0"/>
              </a:rPr>
              <a:t>Summary of Financial </a:t>
            </a:r>
          </a:p>
          <a:p>
            <a:r>
              <a:rPr lang="en-US" sz="800" dirty="0">
                <a:latin typeface="Trebuchet MS" panose="020B0603020202020204" pitchFamily="34" charset="0"/>
              </a:rPr>
              <a:t>      Report</a:t>
            </a:r>
          </a:p>
          <a:p>
            <a:pPr marL="171450" indent="-171450">
              <a:buFont typeface="Wingdings" panose="05000000000000000000" pitchFamily="2" charset="2"/>
              <a:buChar char="Ø"/>
            </a:pPr>
            <a:r>
              <a:rPr lang="en-US" sz="800" dirty="0">
                <a:latin typeface="Trebuchet MS" panose="020B0603020202020204" pitchFamily="34" charset="0"/>
              </a:rPr>
              <a:t>Late Payments List</a:t>
            </a:r>
          </a:p>
          <a:p>
            <a:pPr marL="171450" indent="-171450">
              <a:buFont typeface="Wingdings" panose="05000000000000000000" pitchFamily="2" charset="2"/>
              <a:buChar char="Ø"/>
            </a:pPr>
            <a:r>
              <a:rPr lang="en-US" sz="800" dirty="0">
                <a:latin typeface="Trebuchet MS" panose="020B0603020202020204" pitchFamily="34" charset="0"/>
              </a:rPr>
              <a:t>Replacement Classes List</a:t>
            </a:r>
          </a:p>
          <a:p>
            <a:pPr marL="171450" indent="-171450">
              <a:buFont typeface="Wingdings" panose="05000000000000000000" pitchFamily="2" charset="2"/>
              <a:buChar char="Ø"/>
            </a:pPr>
            <a:r>
              <a:rPr lang="en-US" sz="800" dirty="0">
                <a:latin typeface="Trebuchet MS" panose="020B0603020202020204" pitchFamily="34" charset="0"/>
              </a:rPr>
              <a:t>Class Listing</a:t>
            </a:r>
          </a:p>
          <a:p>
            <a:pPr marL="171450" indent="-171450">
              <a:buFont typeface="Wingdings" panose="05000000000000000000" pitchFamily="2" charset="2"/>
              <a:buChar char="Ø"/>
            </a:pPr>
            <a:r>
              <a:rPr lang="en-US" sz="800" dirty="0">
                <a:latin typeface="Trebuchet MS" panose="020B0603020202020204" pitchFamily="34" charset="0"/>
              </a:rPr>
              <a:t>Weekly Lesson Schedule</a:t>
            </a:r>
          </a:p>
          <a:p>
            <a:pPr marL="171450" indent="-171450">
              <a:buFont typeface="Wingdings" panose="05000000000000000000" pitchFamily="2" charset="2"/>
              <a:buChar char="Ø"/>
            </a:pPr>
            <a:r>
              <a:rPr lang="en-US" sz="800" dirty="0">
                <a:latin typeface="Trebuchet MS" panose="020B0603020202020204" pitchFamily="34" charset="0"/>
              </a:rPr>
              <a:t>Number of Classes</a:t>
            </a:r>
          </a:p>
          <a:p>
            <a:pPr marL="171450" indent="-171450">
              <a:buFont typeface="Wingdings" panose="05000000000000000000" pitchFamily="2" charset="2"/>
              <a:buChar char="Ø"/>
            </a:pPr>
            <a:r>
              <a:rPr lang="en-US" sz="800" dirty="0">
                <a:latin typeface="Trebuchet MS" panose="020B0603020202020204" pitchFamily="34" charset="0"/>
              </a:rPr>
              <a:t>Number of Branches</a:t>
            </a:r>
          </a:p>
          <a:p>
            <a:pPr marL="171450" indent="-171450">
              <a:buFont typeface="Wingdings" panose="05000000000000000000" pitchFamily="2" charset="2"/>
              <a:buChar char="Ø"/>
            </a:pPr>
            <a:r>
              <a:rPr lang="en-US" sz="800" dirty="0">
                <a:latin typeface="Trebuchet MS" panose="020B0603020202020204" pitchFamily="34" charset="0"/>
              </a:rPr>
              <a:t>Number of Students</a:t>
            </a:r>
          </a:p>
          <a:p>
            <a:pPr marL="171450" indent="-171450">
              <a:buFont typeface="Wingdings" panose="05000000000000000000" pitchFamily="2" charset="2"/>
              <a:buChar char="Ø"/>
            </a:pPr>
            <a:r>
              <a:rPr lang="en-US" sz="800" dirty="0">
                <a:latin typeface="Trebuchet MS" panose="020B0603020202020204" pitchFamily="34" charset="0"/>
              </a:rPr>
              <a:t>Number of Tutors</a:t>
            </a:r>
          </a:p>
        </p:txBody>
      </p:sp>
      <p:sp>
        <p:nvSpPr>
          <p:cNvPr id="21" name="TextBox 20">
            <a:extLst>
              <a:ext uri="{FF2B5EF4-FFF2-40B4-BE49-F238E27FC236}">
                <a16:creationId xmlns:a16="http://schemas.microsoft.com/office/drawing/2014/main" id="{22AC2CE8-B2FC-41F0-9983-428B17B6C338}"/>
              </a:ext>
            </a:extLst>
          </p:cNvPr>
          <p:cNvSpPr txBox="1"/>
          <p:nvPr/>
        </p:nvSpPr>
        <p:spPr>
          <a:xfrm>
            <a:off x="1936457" y="2258566"/>
            <a:ext cx="1104085" cy="830997"/>
          </a:xfrm>
          <a:prstGeom prst="rect">
            <a:avLst/>
          </a:prstGeom>
          <a:noFill/>
        </p:spPr>
        <p:txBody>
          <a:bodyPr wrap="square" rtlCol="0">
            <a:spAutoFit/>
          </a:bodyPr>
          <a:lstStyle/>
          <a:p>
            <a:r>
              <a:rPr lang="en-US" sz="800" b="1" u="sng" dirty="0">
                <a:latin typeface="Trebuchet MS" panose="020B0603020202020204" pitchFamily="34" charset="0"/>
              </a:rPr>
              <a:t>Tutor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22" name="TextBox 21">
            <a:extLst>
              <a:ext uri="{FF2B5EF4-FFF2-40B4-BE49-F238E27FC236}">
                <a16:creationId xmlns:a16="http://schemas.microsoft.com/office/drawing/2014/main" id="{52A701DB-9C24-4759-A739-F5A92C140AEE}"/>
              </a:ext>
            </a:extLst>
          </p:cNvPr>
          <p:cNvSpPr txBox="1"/>
          <p:nvPr/>
        </p:nvSpPr>
        <p:spPr>
          <a:xfrm>
            <a:off x="828583" y="3493994"/>
            <a:ext cx="1368152" cy="584775"/>
          </a:xfrm>
          <a:prstGeom prst="rect">
            <a:avLst/>
          </a:prstGeom>
          <a:noFill/>
        </p:spPr>
        <p:txBody>
          <a:bodyPr wrap="square" rtlCol="0">
            <a:spAutoFit/>
          </a:bodyPr>
          <a:lstStyle/>
          <a:p>
            <a:r>
              <a:rPr lang="en-US" sz="800" b="1" u="sng" dirty="0">
                <a:latin typeface="Trebuchet MS" panose="020B0603020202020204" pitchFamily="34" charset="0"/>
              </a:rPr>
              <a:t>Parent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p:txBody>
      </p:sp>
      <p:sp>
        <p:nvSpPr>
          <p:cNvPr id="23" name="Rectangle 22">
            <a:extLst>
              <a:ext uri="{FF2B5EF4-FFF2-40B4-BE49-F238E27FC236}">
                <a16:creationId xmlns:a16="http://schemas.microsoft.com/office/drawing/2014/main" id="{B1C168A4-901A-4F8E-BCFB-57340DE0A67F}"/>
              </a:ext>
            </a:extLst>
          </p:cNvPr>
          <p:cNvSpPr/>
          <p:nvPr/>
        </p:nvSpPr>
        <p:spPr>
          <a:xfrm>
            <a:off x="6439869" y="1048181"/>
            <a:ext cx="1856827" cy="584775"/>
          </a:xfrm>
          <a:prstGeom prst="rect">
            <a:avLst/>
          </a:prstGeom>
        </p:spPr>
        <p:txBody>
          <a:bodyPr wrap="square">
            <a:spAutoFit/>
          </a:bodyPr>
          <a:lstStyle/>
          <a:p>
            <a:r>
              <a:rPr lang="en-US" sz="800" b="1" u="sng" dirty="0">
                <a:latin typeface="Trebuchet MS" panose="020B0703020202090204" pitchFamily="34" charset="0"/>
              </a:rPr>
              <a:t>Rewards Module</a:t>
            </a:r>
          </a:p>
          <a:p>
            <a:pPr marL="171450" indent="-171450">
              <a:buFont typeface="Wingdings" panose="05000000000000000000" pitchFamily="2" charset="2"/>
              <a:buChar char="Ø"/>
            </a:pPr>
            <a:r>
              <a:rPr lang="en-US" sz="800" dirty="0">
                <a:latin typeface="Trebuchet MS" panose="020B0703020202090204" pitchFamily="34" charset="0"/>
              </a:rPr>
              <a:t>Creation of reward points</a:t>
            </a:r>
          </a:p>
          <a:p>
            <a:pPr marL="171450" indent="-171450">
              <a:buFont typeface="Wingdings" panose="05000000000000000000" pitchFamily="2" charset="2"/>
              <a:buChar char="Ø"/>
            </a:pPr>
            <a:r>
              <a:rPr lang="en-US" sz="800" dirty="0">
                <a:latin typeface="Trebuchet MS" panose="020B0703020202090204" pitchFamily="34" charset="0"/>
              </a:rPr>
              <a:t>Updating of reward points</a:t>
            </a:r>
          </a:p>
          <a:p>
            <a:pPr marL="171450" indent="-171450">
              <a:buFont typeface="Wingdings" panose="05000000000000000000" pitchFamily="2" charset="2"/>
              <a:buChar char="Ø"/>
            </a:pPr>
            <a:r>
              <a:rPr lang="en-US" sz="800" dirty="0">
                <a:latin typeface="Trebuchet MS" panose="020B0703020202090204" pitchFamily="34" charset="0"/>
              </a:rPr>
              <a:t>Reading of reward points</a:t>
            </a:r>
          </a:p>
        </p:txBody>
      </p:sp>
      <p:sp>
        <p:nvSpPr>
          <p:cNvPr id="26" name="Google Shape;431;p21">
            <a:extLst>
              <a:ext uri="{FF2B5EF4-FFF2-40B4-BE49-F238E27FC236}">
                <a16:creationId xmlns:a16="http://schemas.microsoft.com/office/drawing/2014/main" id="{E85597F8-5EBA-4873-879C-8B3156DF4D61}"/>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Acceptance</a:t>
            </a:r>
          </a:p>
        </p:txBody>
      </p:sp>
    </p:spTree>
    <p:extLst>
      <p:ext uri="{BB962C8B-B14F-4D97-AF65-F5344CB8AC3E}">
        <p14:creationId xmlns:p14="http://schemas.microsoft.com/office/powerpoint/2010/main" val="2578956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01F39A-F67D-4BBD-9DC6-4C7FCE16FF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8" name="Google Shape;431;p21">
            <a:extLst>
              <a:ext uri="{FF2B5EF4-FFF2-40B4-BE49-F238E27FC236}">
                <a16:creationId xmlns:a16="http://schemas.microsoft.com/office/drawing/2014/main" id="{E475D7C5-C608-4C6C-BA84-F63651485583}"/>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Since Acceptance</a:t>
            </a:r>
          </a:p>
        </p:txBody>
      </p:sp>
      <p:pic>
        <p:nvPicPr>
          <p:cNvPr id="4" name="Picture 3">
            <a:extLst>
              <a:ext uri="{FF2B5EF4-FFF2-40B4-BE49-F238E27FC236}">
                <a16:creationId xmlns:a16="http://schemas.microsoft.com/office/drawing/2014/main" id="{2B0BFD93-C790-4833-B2C8-1B933AF4BF72}"/>
              </a:ext>
            </a:extLst>
          </p:cNvPr>
          <p:cNvPicPr>
            <a:picLocks noChangeAspect="1"/>
          </p:cNvPicPr>
          <p:nvPr/>
        </p:nvPicPr>
        <p:blipFill>
          <a:blip r:embed="rId2"/>
          <a:stretch>
            <a:fillRect/>
          </a:stretch>
        </p:blipFill>
        <p:spPr>
          <a:xfrm>
            <a:off x="640080" y="631721"/>
            <a:ext cx="7711440" cy="3593492"/>
          </a:xfrm>
          <a:prstGeom prst="rect">
            <a:avLst/>
          </a:prstGeom>
        </p:spPr>
      </p:pic>
    </p:spTree>
    <p:extLst>
      <p:ext uri="{BB962C8B-B14F-4D97-AF65-F5344CB8AC3E}">
        <p14:creationId xmlns:p14="http://schemas.microsoft.com/office/powerpoint/2010/main" val="2348412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7C540B-DC39-4F5A-A4A5-7BF6C652C8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4" name="Slide Number Placeholder 3">
            <a:extLst>
              <a:ext uri="{FF2B5EF4-FFF2-40B4-BE49-F238E27FC236}">
                <a16:creationId xmlns:a16="http://schemas.microsoft.com/office/drawing/2014/main" id="{0EA5B5AC-5CEB-42A1-AB6D-A6F3E1D74177}"/>
              </a:ext>
            </a:extLst>
          </p:cNvPr>
          <p:cNvSpPr txBox="1">
            <a:spLocks/>
          </p:cNvSpPr>
          <p:nvPr/>
        </p:nvSpPr>
        <p:spPr>
          <a:xfrm>
            <a:off x="8262424" y="418063"/>
            <a:ext cx="53025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9pPr>
          </a:lstStyle>
          <a:p>
            <a:fld id="{CD762824-AF18-42C5-B391-6BA5BDC65198}" type="slidenum">
              <a:rPr lang="en-SG" smtClean="0"/>
              <a:pPr/>
              <a:t>36</a:t>
            </a:fld>
            <a:endParaRPr lang="en-SG"/>
          </a:p>
        </p:txBody>
      </p:sp>
      <p:grpSp>
        <p:nvGrpSpPr>
          <p:cNvPr id="14" name="Group 13">
            <a:extLst>
              <a:ext uri="{FF2B5EF4-FFF2-40B4-BE49-F238E27FC236}">
                <a16:creationId xmlns:a16="http://schemas.microsoft.com/office/drawing/2014/main" id="{B99D2553-5A3E-4687-8E76-F9A28E5D0594}"/>
              </a:ext>
            </a:extLst>
          </p:cNvPr>
          <p:cNvGrpSpPr/>
          <p:nvPr/>
        </p:nvGrpSpPr>
        <p:grpSpPr>
          <a:xfrm>
            <a:off x="412623" y="1300778"/>
            <a:ext cx="8318754" cy="3103582"/>
            <a:chOff x="633204" y="375135"/>
            <a:chExt cx="7318197" cy="2697674"/>
          </a:xfrm>
        </p:grpSpPr>
        <p:sp>
          <p:nvSpPr>
            <p:cNvPr id="15" name="Rectangle: Top Corners Rounded 14">
              <a:extLst>
                <a:ext uri="{FF2B5EF4-FFF2-40B4-BE49-F238E27FC236}">
                  <a16:creationId xmlns:a16="http://schemas.microsoft.com/office/drawing/2014/main" id="{0470B6CA-8D17-4260-AC32-A50DCAE31AE3}"/>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0</a:t>
              </a:r>
            </a:p>
            <a:p>
              <a:pPr algn="ctr"/>
              <a:r>
                <a:rPr lang="en-US" sz="900" b="1" dirty="0">
                  <a:solidFill>
                    <a:schemeClr val="tx1"/>
                  </a:solidFill>
                  <a:latin typeface="Bahnschrift" panose="020B0502040204020203" pitchFamily="34" charset="0"/>
                </a:rPr>
                <a:t>6 Jun – 20 Jun</a:t>
              </a:r>
            </a:p>
            <a:p>
              <a:pPr algn="ctr"/>
              <a:endParaRPr lang="en-SG" sz="150" b="1" dirty="0">
                <a:solidFill>
                  <a:schemeClr val="tx1"/>
                </a:solidFill>
                <a:latin typeface="Bahnschrift" panose="020B0502040204020203" pitchFamily="34" charset="0"/>
              </a:endParaRPr>
            </a:p>
          </p:txBody>
        </p:sp>
        <p:sp>
          <p:nvSpPr>
            <p:cNvPr id="16" name="Rectangle: Top Corners Rounded 15">
              <a:extLst>
                <a:ext uri="{FF2B5EF4-FFF2-40B4-BE49-F238E27FC236}">
                  <a16:creationId xmlns:a16="http://schemas.microsoft.com/office/drawing/2014/main" id="{5E9305B5-68C9-4253-AE8E-85C0F30F70E2}"/>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1</a:t>
              </a:r>
            </a:p>
            <a:p>
              <a:pPr algn="ctr"/>
              <a:r>
                <a:rPr lang="en-US" sz="900" b="1" dirty="0">
                  <a:solidFill>
                    <a:schemeClr val="tx1"/>
                  </a:solidFill>
                  <a:latin typeface="Bahnschrift" panose="020B0502040204020203" pitchFamily="34" charset="0"/>
                </a:rPr>
                <a:t>21 Jun – 4 Jul</a:t>
              </a:r>
              <a:endParaRPr lang="en-SG" sz="375" b="1" dirty="0">
                <a:solidFill>
                  <a:schemeClr val="tx1"/>
                </a:solidFill>
                <a:latin typeface="Bahnschrift" panose="020B0502040204020203" pitchFamily="34" charset="0"/>
              </a:endParaRPr>
            </a:p>
          </p:txBody>
        </p:sp>
        <p:sp>
          <p:nvSpPr>
            <p:cNvPr id="17" name="Rectangle: Top Corners Rounded 16">
              <a:extLst>
                <a:ext uri="{FF2B5EF4-FFF2-40B4-BE49-F238E27FC236}">
                  <a16:creationId xmlns:a16="http://schemas.microsoft.com/office/drawing/2014/main" id="{05943C55-974D-4951-8742-78324F0765DA}"/>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2</a:t>
              </a:r>
            </a:p>
            <a:p>
              <a:pPr algn="ctr"/>
              <a:r>
                <a:rPr lang="en-US" sz="900" b="1" dirty="0">
                  <a:solidFill>
                    <a:schemeClr val="tx1"/>
                  </a:solidFill>
                  <a:latin typeface="Bahnschrift" panose="020B0502040204020203" pitchFamily="34" charset="0"/>
                </a:rPr>
                <a:t>5 Jul – 19 Jul</a:t>
              </a:r>
              <a:endParaRPr lang="en-SG" sz="900" b="1" dirty="0">
                <a:solidFill>
                  <a:schemeClr val="tx1"/>
                </a:solidFill>
                <a:latin typeface="Bahnschrift" panose="020B0502040204020203" pitchFamily="34" charset="0"/>
              </a:endParaRPr>
            </a:p>
          </p:txBody>
        </p:sp>
        <p:sp>
          <p:nvSpPr>
            <p:cNvPr id="18" name="Rectangle: Top Corners Rounded 17">
              <a:extLst>
                <a:ext uri="{FF2B5EF4-FFF2-40B4-BE49-F238E27FC236}">
                  <a16:creationId xmlns:a16="http://schemas.microsoft.com/office/drawing/2014/main" id="{43168CD8-B3B7-4637-8321-FBB66E3878B8}"/>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3</a:t>
              </a:r>
            </a:p>
            <a:p>
              <a:pPr algn="ctr"/>
              <a:r>
                <a:rPr lang="en-US" sz="900" b="1" dirty="0">
                  <a:solidFill>
                    <a:schemeClr val="tx1"/>
                  </a:solidFill>
                  <a:latin typeface="Bahnschrift" panose="020B0502040204020203" pitchFamily="34" charset="0"/>
                </a:rPr>
                <a:t>20 Jul – 3 Aug</a:t>
              </a:r>
              <a:endParaRPr lang="en-SG" sz="900" b="1"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220A2E47-8AB0-430B-89E8-28F77F45741C}"/>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Proposal Submission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Requirements Gathering</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Technical Research</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Logo Design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Roles Assignment</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Proposal Preparation</a:t>
              </a:r>
              <a:endParaRPr lang="en-SG" sz="105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A60B8644-6184-44E7-B82B-303F0F74E5E8}"/>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1050" dirty="0">
                  <a:solidFill>
                    <a:schemeClr val="tx1"/>
                  </a:solidFill>
                  <a:latin typeface="Bahnschrift" panose="020B0502040204020203" pitchFamily="34" charset="0"/>
                </a:rPr>
                <a:t>Design ER Diagram</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Use Case Diagram</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Sequence Diagrams</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Firebase Database Setup</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UI Design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Class Diagram</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Wiki Update</a:t>
              </a:r>
              <a:endParaRPr lang="en-SG" sz="105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D3714F91-8FFD-426C-B259-C474032CF981}"/>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105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Test Cases Design</a:t>
              </a:r>
            </a:p>
            <a:p>
              <a:r>
                <a:rPr lang="en-US" sz="1050" u="sng" dirty="0">
                  <a:solidFill>
                    <a:schemeClr val="tx1"/>
                  </a:solidFill>
                  <a:latin typeface="Bahnschrift" panose="020B0502040204020203" pitchFamily="34" charset="0"/>
                </a:rPr>
                <a:t>Accounts Module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Creation of Entity Classes</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Firebase Configurations</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Home Page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Login/Logout</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Reset Password</a:t>
              </a:r>
            </a:p>
            <a:p>
              <a:r>
                <a:rPr lang="en-US" sz="1050" u="sng" dirty="0">
                  <a:solidFill>
                    <a:schemeClr val="tx1"/>
                  </a:solidFill>
                  <a:latin typeface="Bahnschrift" panose="020B0502040204020203" pitchFamily="34" charset="0"/>
                </a:rPr>
                <a:t>Admin Module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Tutor </a:t>
              </a:r>
              <a:r>
                <a:rPr lang="en-US" sz="1050" dirty="0" err="1">
                  <a:solidFill>
                    <a:schemeClr val="tx1"/>
                  </a:solidFill>
                  <a:latin typeface="Bahnschrift" panose="020B0502040204020203" pitchFamily="34" charset="0"/>
                </a:rPr>
                <a:t>Mgmt</a:t>
              </a:r>
              <a:endParaRPr lang="en-US" sz="1050" dirty="0">
                <a:solidFill>
                  <a:schemeClr val="tx1"/>
                </a:solidFill>
                <a:latin typeface="Bahnschrift" panose="020B0502040204020203" pitchFamily="34" charset="0"/>
              </a:endParaRP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Student Registration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Updating of Student Information</a:t>
              </a:r>
              <a:endParaRPr lang="en-SG" sz="105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1368BB8E-D829-42DD-93BC-6B09449074FE}"/>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90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Architecture Diagram</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Process Diagrams (As-Is &amp; To-Be)</a:t>
              </a:r>
            </a:p>
            <a:p>
              <a:pPr marL="128588" indent="-128588">
                <a:buFont typeface="Arial" panose="020B0604020202020204" pitchFamily="34" charset="0"/>
                <a:buChar char="•"/>
              </a:pPr>
              <a:r>
                <a:rPr lang="en-US" sz="900" dirty="0" err="1">
                  <a:solidFill>
                    <a:schemeClr val="tx1"/>
                  </a:solidFill>
                  <a:latin typeface="Bahnschrift" panose="020B0502040204020203" pitchFamily="34" charset="0"/>
                </a:rPr>
                <a:t>ConnectionManager</a:t>
              </a:r>
              <a:endParaRPr lang="en-US" sz="900" dirty="0">
                <a:solidFill>
                  <a:schemeClr val="tx1"/>
                </a:solidFill>
                <a:latin typeface="Bahnschrift" panose="020B0502040204020203" pitchFamily="34" charset="0"/>
              </a:endParaRP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Conversion of DAO to call API</a:t>
              </a:r>
            </a:p>
            <a:p>
              <a:r>
                <a:rPr lang="en-US" sz="900" u="sng" dirty="0">
                  <a:solidFill>
                    <a:schemeClr val="tx1"/>
                  </a:solidFill>
                  <a:latin typeface="Bahnschrift" panose="020B0502040204020203" pitchFamily="34" charset="0"/>
                </a:rPr>
                <a:t>Classes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Creation of Class entity</a:t>
              </a:r>
            </a:p>
            <a:p>
              <a:r>
                <a:rPr lang="en-US" sz="900" u="sng" dirty="0">
                  <a:solidFill>
                    <a:schemeClr val="tx1"/>
                  </a:solidFill>
                  <a:latin typeface="Bahnschrift" panose="020B0502040204020203" pitchFamily="34" charset="0"/>
                </a:rPr>
                <a:t>Grades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Grades CRUD</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Supervisor Meeting</a:t>
              </a:r>
            </a:p>
            <a:p>
              <a:r>
                <a:rPr lang="en-US" sz="900" b="1" dirty="0">
                  <a:solidFill>
                    <a:srgbClr val="0070C0"/>
                  </a:solidFill>
                  <a:latin typeface="Bahnschrift" panose="020B0502040204020203" pitchFamily="34" charset="0"/>
                </a:rPr>
                <a:t>Sponsor Meeting</a:t>
              </a: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grpSp>
    </p:spTree>
    <p:extLst>
      <p:ext uri="{BB962C8B-B14F-4D97-AF65-F5344CB8AC3E}">
        <p14:creationId xmlns:p14="http://schemas.microsoft.com/office/powerpoint/2010/main" val="355456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B81CA7F-347D-4050-BD19-263721CA1EF6}"/>
              </a:ext>
            </a:extLst>
          </p:cNvPr>
          <p:cNvGrpSpPr/>
          <p:nvPr/>
        </p:nvGrpSpPr>
        <p:grpSpPr>
          <a:xfrm>
            <a:off x="465963" y="685800"/>
            <a:ext cx="8212074" cy="3939541"/>
            <a:chOff x="1603178" y="375137"/>
            <a:chExt cx="7304692" cy="3286454"/>
          </a:xfrm>
        </p:grpSpPr>
        <p:sp>
          <p:nvSpPr>
            <p:cNvPr id="14" name="Rectangle: Top Corners Rounded 13">
              <a:extLst>
                <a:ext uri="{FF2B5EF4-FFF2-40B4-BE49-F238E27FC236}">
                  <a16:creationId xmlns:a16="http://schemas.microsoft.com/office/drawing/2014/main" id="{307B1E9F-46A3-4A51-887B-248D246B2200}"/>
                </a:ext>
              </a:extLst>
            </p:cNvPr>
            <p:cNvSpPr/>
            <p:nvPr/>
          </p:nvSpPr>
          <p:spPr>
            <a:xfrm>
              <a:off x="160317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4</a:t>
              </a:r>
            </a:p>
            <a:p>
              <a:pPr algn="ctr"/>
              <a:r>
                <a:rPr lang="en-US" sz="900" b="1" dirty="0">
                  <a:solidFill>
                    <a:schemeClr val="tx1"/>
                  </a:solidFill>
                  <a:latin typeface="Bahnschrift" panose="020B0502040204020203" pitchFamily="34" charset="0"/>
                </a:rPr>
                <a:t>4 Aug – 17 Aug</a:t>
              </a:r>
              <a:endParaRPr lang="en-SG" sz="900" b="1" dirty="0">
                <a:solidFill>
                  <a:schemeClr val="tx1"/>
                </a:solidFill>
                <a:latin typeface="Bahnschrift" panose="020B0502040204020203" pitchFamily="34" charset="0"/>
              </a:endParaRPr>
            </a:p>
          </p:txBody>
        </p:sp>
        <p:sp>
          <p:nvSpPr>
            <p:cNvPr id="15" name="Rectangle: Top Corners Rounded 14">
              <a:extLst>
                <a:ext uri="{FF2B5EF4-FFF2-40B4-BE49-F238E27FC236}">
                  <a16:creationId xmlns:a16="http://schemas.microsoft.com/office/drawing/2014/main" id="{FF953D9A-3E8A-4E6C-95D2-3FC86918AABA}"/>
                </a:ext>
              </a:extLst>
            </p:cNvPr>
            <p:cNvSpPr/>
            <p:nvPr/>
          </p:nvSpPr>
          <p:spPr>
            <a:xfrm>
              <a:off x="350640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5</a:t>
              </a:r>
            </a:p>
            <a:p>
              <a:pPr algn="ctr"/>
              <a:r>
                <a:rPr lang="en-US" sz="900" b="1" dirty="0">
                  <a:solidFill>
                    <a:schemeClr val="tx1"/>
                  </a:solidFill>
                  <a:latin typeface="Bahnschrift" panose="020B0502040204020203" pitchFamily="34" charset="0"/>
                </a:rPr>
                <a:t>18 Aug – 1 Sep</a:t>
              </a:r>
              <a:endParaRPr lang="en-SG" sz="900" b="1" dirty="0">
                <a:solidFill>
                  <a:schemeClr val="tx1"/>
                </a:solidFill>
                <a:latin typeface="Bahnschrift" panose="020B0502040204020203" pitchFamily="34" charset="0"/>
              </a:endParaRPr>
            </a:p>
          </p:txBody>
        </p:sp>
        <p:sp>
          <p:nvSpPr>
            <p:cNvPr id="16" name="Rectangle: Top Corners Rounded 15">
              <a:extLst>
                <a:ext uri="{FF2B5EF4-FFF2-40B4-BE49-F238E27FC236}">
                  <a16:creationId xmlns:a16="http://schemas.microsoft.com/office/drawing/2014/main" id="{5C61FD3A-6CDB-42DA-86CD-5EF38280D420}"/>
                </a:ext>
              </a:extLst>
            </p:cNvPr>
            <p:cNvSpPr/>
            <p:nvPr/>
          </p:nvSpPr>
          <p:spPr>
            <a:xfrm>
              <a:off x="5404882"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6</a:t>
              </a:r>
            </a:p>
            <a:p>
              <a:pPr algn="ctr"/>
              <a:r>
                <a:rPr lang="en-US" sz="900" b="1" dirty="0">
                  <a:solidFill>
                    <a:schemeClr val="tx1"/>
                  </a:solidFill>
                  <a:latin typeface="Bahnschrift" panose="020B0502040204020203" pitchFamily="34" charset="0"/>
                </a:rPr>
                <a:t>2 Sep – 16 Sep</a:t>
              </a:r>
            </a:p>
            <a:p>
              <a:pPr algn="ctr"/>
              <a:endParaRPr lang="en-SG" sz="150" b="1" dirty="0">
                <a:solidFill>
                  <a:schemeClr val="tx1"/>
                </a:solidFill>
                <a:latin typeface="Bahnschrift" panose="020B0502040204020203" pitchFamily="34" charset="0"/>
              </a:endParaRPr>
            </a:p>
          </p:txBody>
        </p:sp>
        <p:sp>
          <p:nvSpPr>
            <p:cNvPr id="17" name="Rectangle: Top Corners Rounded 16">
              <a:extLst>
                <a:ext uri="{FF2B5EF4-FFF2-40B4-BE49-F238E27FC236}">
                  <a16:creationId xmlns:a16="http://schemas.microsoft.com/office/drawing/2014/main" id="{EB1878A8-5D53-435B-AFC3-5B5BE751F919}"/>
                </a:ext>
              </a:extLst>
            </p:cNvPr>
            <p:cNvSpPr/>
            <p:nvPr/>
          </p:nvSpPr>
          <p:spPr>
            <a:xfrm>
              <a:off x="730335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7</a:t>
              </a:r>
            </a:p>
            <a:p>
              <a:pPr algn="ctr"/>
              <a:r>
                <a:rPr lang="en-US" sz="900" b="1" dirty="0">
                  <a:solidFill>
                    <a:schemeClr val="tx1"/>
                  </a:solidFill>
                  <a:latin typeface="Bahnschrift" panose="020B0502040204020203" pitchFamily="34" charset="0"/>
                </a:rPr>
                <a:t>17 Sep – 1 Oct</a:t>
              </a:r>
              <a:endParaRPr lang="en-SG" sz="375" b="1"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460B5A26-7BF1-4DD9-9001-BDEEF0CD0135}"/>
                </a:ext>
              </a:extLst>
            </p:cNvPr>
            <p:cNvSpPr/>
            <p:nvPr/>
          </p:nvSpPr>
          <p:spPr>
            <a:xfrm>
              <a:off x="1607931" y="900227"/>
              <a:ext cx="1598428" cy="2761364"/>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FC4067"/>
                  </a:solidFill>
                  <a:latin typeface="Bahnschrift" panose="020B0502040204020203" pitchFamily="34" charset="0"/>
                </a:rPr>
                <a:t>Milestone: Acceptance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Acceptance Preparation</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Login Authentication</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Email for Password Reset</a:t>
              </a:r>
            </a:p>
            <a:p>
              <a:r>
                <a:rPr lang="en-US" sz="900" u="sng" dirty="0">
                  <a:solidFill>
                    <a:schemeClr val="tx1"/>
                  </a:solidFill>
                  <a:latin typeface="Bahnschrift" panose="020B0502040204020203" pitchFamily="34" charset="0"/>
                </a:rPr>
                <a:t>Dashboard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No. of students</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No. of tutors</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No. of branches</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No. of classes</a:t>
              </a:r>
            </a:p>
            <a:p>
              <a:r>
                <a:rPr lang="en-US" sz="900" u="sng" dirty="0">
                  <a:solidFill>
                    <a:schemeClr val="tx1"/>
                  </a:solidFill>
                  <a:latin typeface="Bahnschrift" panose="020B0502040204020203" pitchFamily="34" charset="0"/>
                </a:rPr>
                <a:t>Schedule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Classes CRUD</a:t>
              </a:r>
            </a:p>
            <a:p>
              <a:r>
                <a:rPr lang="en-US" sz="900" u="sng" dirty="0">
                  <a:solidFill>
                    <a:schemeClr val="tx1"/>
                  </a:solidFill>
                  <a:latin typeface="Bahnschrift" panose="020B0502040204020203" pitchFamily="34" charset="0"/>
                </a:rPr>
                <a:t>Admin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Subject CRUD</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Admin CRUD</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Branch CRUD</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Student Class Registration</a:t>
              </a:r>
            </a:p>
            <a:p>
              <a:r>
                <a:rPr lang="en-US" sz="900" u="sng" dirty="0">
                  <a:solidFill>
                    <a:schemeClr val="tx1"/>
                  </a:solidFill>
                  <a:latin typeface="Bahnschrift" panose="020B0502040204020203" pitchFamily="34" charset="0"/>
                </a:rPr>
                <a:t>Grades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Grades CRUD</a:t>
              </a:r>
            </a:p>
            <a:p>
              <a:endParaRPr lang="en-US" sz="900" dirty="0">
                <a:solidFill>
                  <a:schemeClr val="tx1"/>
                </a:solidFill>
                <a:latin typeface="Bahnschrift" panose="020B0502040204020203" pitchFamily="34" charset="0"/>
              </a:endParaRPr>
            </a:p>
            <a:p>
              <a:r>
                <a:rPr lang="en-US" sz="900" dirty="0">
                  <a:solidFill>
                    <a:srgbClr val="0070C0"/>
                  </a:solidFill>
                  <a:latin typeface="Bahnschrift" panose="020B0502040204020203" pitchFamily="34" charset="0"/>
                </a:rPr>
                <a:t>User Testing</a:t>
              </a:r>
            </a:p>
            <a:p>
              <a:r>
                <a:rPr lang="en-US" sz="900" dirty="0">
                  <a:solidFill>
                    <a:srgbClr val="0070C0"/>
                  </a:solidFill>
                  <a:latin typeface="Bahnschrift" panose="020B0502040204020203" pitchFamily="34" charset="0"/>
                </a:rPr>
                <a:t>Supervisor Meeting</a:t>
              </a:r>
              <a:endParaRPr lang="en-SG" sz="900" dirty="0">
                <a:solidFill>
                  <a:srgbClr val="0070C0"/>
                </a:solidFill>
                <a:latin typeface="Bahnschrift" panose="020B0502040204020203" pitchFamily="34" charset="0"/>
              </a:endParaRPr>
            </a:p>
          </p:txBody>
        </p:sp>
        <p:sp>
          <p:nvSpPr>
            <p:cNvPr id="19" name="Rectangle 18">
              <a:extLst>
                <a:ext uri="{FF2B5EF4-FFF2-40B4-BE49-F238E27FC236}">
                  <a16:creationId xmlns:a16="http://schemas.microsoft.com/office/drawing/2014/main" id="{9863FE75-20E8-43D2-9553-2673300B66CF}"/>
                </a:ext>
              </a:extLst>
            </p:cNvPr>
            <p:cNvSpPr/>
            <p:nvPr/>
          </p:nvSpPr>
          <p:spPr>
            <a:xfrm>
              <a:off x="350640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105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Test Cases Design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View Details for all</a:t>
              </a:r>
            </a:p>
            <a:p>
              <a:endParaRPr lang="en-US" sz="1050" dirty="0">
                <a:solidFill>
                  <a:schemeClr val="tx1"/>
                </a:solidFill>
                <a:latin typeface="Bahnschrift" panose="020B0502040204020203" pitchFamily="34" charset="0"/>
              </a:endParaRPr>
            </a:p>
            <a:p>
              <a:r>
                <a:rPr lang="en-US" sz="1050" u="sng" dirty="0">
                  <a:solidFill>
                    <a:schemeClr val="tx1"/>
                  </a:solidFill>
                  <a:highlight>
                    <a:srgbClr val="FFB600"/>
                  </a:highlight>
                  <a:latin typeface="Bahnschrift" panose="020B0502040204020203" pitchFamily="34" charset="0"/>
                </a:rPr>
                <a:t>Schedule Module</a:t>
              </a:r>
            </a:p>
            <a:p>
              <a:pPr marL="128588" indent="-128588">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Restructuring of Creation &amp; Update</a:t>
              </a:r>
            </a:p>
            <a:p>
              <a:r>
                <a:rPr lang="en-US" sz="1050" u="sng" dirty="0">
                  <a:solidFill>
                    <a:schemeClr val="tx1"/>
                  </a:solidFill>
                  <a:highlight>
                    <a:srgbClr val="FFB600"/>
                  </a:highlight>
                  <a:latin typeface="Bahnschrift" panose="020B0502040204020203" pitchFamily="34" charset="0"/>
                </a:rPr>
                <a:t>Payment Tracking Module</a:t>
              </a:r>
            </a:p>
            <a:p>
              <a:pPr marL="128588" indent="-128588">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Payment SMS Reminders</a:t>
              </a:r>
            </a:p>
            <a:p>
              <a:r>
                <a:rPr lang="en-US" sz="1050" u="sng" dirty="0">
                  <a:solidFill>
                    <a:schemeClr val="tx1"/>
                  </a:solidFill>
                  <a:highlight>
                    <a:srgbClr val="FFB600"/>
                  </a:highlight>
                  <a:latin typeface="Bahnschrift" panose="020B0502040204020203" pitchFamily="34" charset="0"/>
                </a:rPr>
                <a:t>Attendance Taking Module</a:t>
              </a:r>
            </a:p>
            <a:p>
              <a:pPr marL="128588" indent="-128588">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Students &amp; Tutors Attendance Taking</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sp>
          <p:nvSpPr>
            <p:cNvPr id="20" name="Rectangle 19">
              <a:extLst>
                <a:ext uri="{FF2B5EF4-FFF2-40B4-BE49-F238E27FC236}">
                  <a16:creationId xmlns:a16="http://schemas.microsoft.com/office/drawing/2014/main" id="{190FCFA4-D573-4719-B338-2200F4E01CD9}"/>
                </a:ext>
              </a:extLst>
            </p:cNvPr>
            <p:cNvSpPr/>
            <p:nvPr/>
          </p:nvSpPr>
          <p:spPr>
            <a:xfrm>
              <a:off x="5404882" y="900228"/>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825"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825" dirty="0">
                  <a:solidFill>
                    <a:schemeClr val="tx1"/>
                  </a:solidFill>
                  <a:latin typeface="Bahnschrift" panose="020B0502040204020203" pitchFamily="34" charset="0"/>
                </a:rPr>
                <a:t>Test Cases Design</a:t>
              </a:r>
            </a:p>
            <a:p>
              <a:pPr marL="128588" indent="-128588">
                <a:buFont typeface="Arial" panose="020B0604020202020204" pitchFamily="34" charset="0"/>
                <a:buChar char="•"/>
              </a:pPr>
              <a:r>
                <a:rPr lang="en-US" sz="825" dirty="0">
                  <a:solidFill>
                    <a:schemeClr val="tx1"/>
                  </a:solidFill>
                  <a:latin typeface="Bahnschrift" panose="020B0502040204020203" pitchFamily="34" charset="0"/>
                </a:rPr>
                <a:t>Low Fid Wireframe</a:t>
              </a:r>
            </a:p>
            <a:p>
              <a:endParaRPr lang="en-US" sz="825" dirty="0">
                <a:solidFill>
                  <a:schemeClr val="tx1"/>
                </a:solidFill>
                <a:latin typeface="Bahnschrift" panose="020B0502040204020203" pitchFamily="34" charset="0"/>
              </a:endParaRPr>
            </a:p>
            <a:p>
              <a:r>
                <a:rPr lang="en-US" sz="825" u="sng" dirty="0">
                  <a:solidFill>
                    <a:schemeClr val="tx1"/>
                  </a:solidFill>
                  <a:highlight>
                    <a:srgbClr val="FFB600"/>
                  </a:highlight>
                  <a:latin typeface="Bahnschrift" panose="020B0502040204020203" pitchFamily="34" charset="0"/>
                </a:rPr>
                <a:t>Schedule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Admin Scheduling UI</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Tutor Scheduling UI</a:t>
              </a:r>
            </a:p>
            <a:p>
              <a:r>
                <a:rPr lang="en-US" sz="825" u="sng" dirty="0">
                  <a:solidFill>
                    <a:schemeClr val="tx1"/>
                  </a:solidFill>
                  <a:highlight>
                    <a:srgbClr val="FFB600"/>
                  </a:highlight>
                  <a:latin typeface="Bahnschrift" panose="020B0502040204020203" pitchFamily="34" charset="0"/>
                </a:rPr>
                <a:t>Grades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Grades Interface</a:t>
              </a:r>
            </a:p>
            <a:p>
              <a:r>
                <a:rPr lang="en-US" sz="825" u="sng" dirty="0">
                  <a:solidFill>
                    <a:schemeClr val="tx1"/>
                  </a:solidFill>
                  <a:highlight>
                    <a:srgbClr val="FFB600"/>
                  </a:highlight>
                  <a:latin typeface="Bahnschrift" panose="020B0502040204020203" pitchFamily="34" charset="0"/>
                </a:rPr>
                <a:t>Attendance Taking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Attendance Taking UI</a:t>
              </a:r>
            </a:p>
            <a:p>
              <a:r>
                <a:rPr lang="en-US" sz="825" u="sng" dirty="0">
                  <a:solidFill>
                    <a:schemeClr val="tx1"/>
                  </a:solidFill>
                  <a:highlight>
                    <a:srgbClr val="FFB600"/>
                  </a:highlight>
                  <a:latin typeface="Bahnschrift" panose="020B0502040204020203" pitchFamily="34" charset="0"/>
                </a:rPr>
                <a:t>Admin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Student Registration UI</a:t>
              </a:r>
            </a:p>
            <a:p>
              <a:r>
                <a:rPr lang="en-US" sz="825" u="sng" dirty="0">
                  <a:solidFill>
                    <a:schemeClr val="tx1"/>
                  </a:solidFill>
                  <a:highlight>
                    <a:srgbClr val="FFB600"/>
                  </a:highlight>
                  <a:latin typeface="Bahnschrift" panose="020B0502040204020203" pitchFamily="34" charset="0"/>
                </a:rPr>
                <a:t>Admin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Tutor Registration UI</a:t>
              </a:r>
            </a:p>
            <a:p>
              <a:endParaRPr lang="en-US" sz="825" dirty="0">
                <a:solidFill>
                  <a:schemeClr val="tx1"/>
                </a:solidFill>
                <a:latin typeface="Bahnschrift" panose="020B0502040204020203" pitchFamily="34" charset="0"/>
              </a:endParaRPr>
            </a:p>
            <a:p>
              <a:r>
                <a:rPr lang="en-US" sz="825" b="1" dirty="0">
                  <a:solidFill>
                    <a:srgbClr val="0070C0"/>
                  </a:solidFill>
                  <a:latin typeface="Bahnschrift" panose="020B0502040204020203" pitchFamily="34" charset="0"/>
                </a:rPr>
                <a:t>User Testing</a:t>
              </a:r>
            </a:p>
            <a:p>
              <a:r>
                <a:rPr lang="en-US" sz="825" b="1" dirty="0">
                  <a:solidFill>
                    <a:srgbClr val="0070C0"/>
                  </a:solidFill>
                  <a:latin typeface="Bahnschrift" panose="020B0502040204020203" pitchFamily="34" charset="0"/>
                </a:rPr>
                <a:t>Sponsor Meeting</a:t>
              </a:r>
            </a:p>
            <a:p>
              <a:r>
                <a:rPr lang="en-US" sz="825" b="1" dirty="0">
                  <a:solidFill>
                    <a:srgbClr val="0070C0"/>
                  </a:solidFill>
                  <a:latin typeface="Bahnschrift" panose="020B0502040204020203" pitchFamily="34" charset="0"/>
                </a:rPr>
                <a:t>Supervisor Meeting</a:t>
              </a:r>
              <a:endParaRPr lang="en-SG" sz="825" b="1" dirty="0">
                <a:solidFill>
                  <a:srgbClr val="0070C0"/>
                </a:solidFill>
                <a:latin typeface="Bahnschrift" panose="020B0502040204020203" pitchFamily="34" charset="0"/>
              </a:endParaRPr>
            </a:p>
          </p:txBody>
        </p:sp>
        <p:sp>
          <p:nvSpPr>
            <p:cNvPr id="21" name="Rectangle 20">
              <a:extLst>
                <a:ext uri="{FF2B5EF4-FFF2-40B4-BE49-F238E27FC236}">
                  <a16:creationId xmlns:a16="http://schemas.microsoft.com/office/drawing/2014/main" id="{0A655F9B-DDF5-410B-AB10-7D9E63D0CC1B}"/>
                </a:ext>
              </a:extLst>
            </p:cNvPr>
            <p:cNvSpPr/>
            <p:nvPr/>
          </p:nvSpPr>
          <p:spPr>
            <a:xfrm>
              <a:off x="7309442" y="900227"/>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825" dirty="0">
                  <a:solidFill>
                    <a:schemeClr val="tx1"/>
                  </a:solidFill>
                  <a:latin typeface="Bahnschrift" panose="020B0502040204020203" pitchFamily="34" charset="0"/>
                </a:rPr>
                <a:t>Mid Term Preparation</a:t>
              </a:r>
            </a:p>
            <a:p>
              <a:pPr marL="128588" indent="-128588">
                <a:buFont typeface="Arial" panose="020B0604020202020204" pitchFamily="34" charset="0"/>
                <a:buChar char="•"/>
              </a:pPr>
              <a:r>
                <a:rPr lang="en-US" sz="825"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825" dirty="0">
                  <a:solidFill>
                    <a:schemeClr val="tx1"/>
                  </a:solidFill>
                  <a:latin typeface="Bahnschrift" panose="020B0502040204020203" pitchFamily="34" charset="0"/>
                </a:rPr>
                <a:t>Test Cases Design</a:t>
              </a:r>
            </a:p>
            <a:p>
              <a:endParaRPr lang="en-US" sz="825" dirty="0">
                <a:solidFill>
                  <a:schemeClr val="tx1"/>
                </a:solidFill>
                <a:latin typeface="Bahnschrift" panose="020B0502040204020203" pitchFamily="34" charset="0"/>
              </a:endParaRPr>
            </a:p>
            <a:p>
              <a:r>
                <a:rPr lang="en-US" sz="825" u="sng" dirty="0">
                  <a:solidFill>
                    <a:schemeClr val="tx1"/>
                  </a:solidFill>
                  <a:highlight>
                    <a:srgbClr val="FFB600"/>
                  </a:highlight>
                  <a:latin typeface="Bahnschrift" panose="020B0502040204020203" pitchFamily="34" charset="0"/>
                </a:rPr>
                <a:t>Schedule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Admin Scheduling UI</a:t>
              </a:r>
            </a:p>
            <a:p>
              <a:r>
                <a:rPr lang="en-US" sz="825" u="sng" dirty="0">
                  <a:solidFill>
                    <a:schemeClr val="tx1"/>
                  </a:solidFill>
                  <a:highlight>
                    <a:srgbClr val="FFB600"/>
                  </a:highlight>
                  <a:latin typeface="Bahnschrift" panose="020B0502040204020203" pitchFamily="34" charset="0"/>
                </a:rPr>
                <a:t>Admin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Subject Deleting</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Student &amp; Tutor Registration UI</a:t>
              </a:r>
            </a:p>
            <a:p>
              <a:r>
                <a:rPr lang="en-US" sz="825" u="sng" dirty="0">
                  <a:solidFill>
                    <a:schemeClr val="tx1"/>
                  </a:solidFill>
                  <a:highlight>
                    <a:srgbClr val="FFB600"/>
                  </a:highlight>
                  <a:latin typeface="Bahnschrift" panose="020B0502040204020203" pitchFamily="34" charset="0"/>
                </a:rPr>
                <a:t>Grades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Display Grades UI</a:t>
              </a:r>
            </a:p>
            <a:p>
              <a:r>
                <a:rPr lang="en-US" sz="825" u="sng" dirty="0">
                  <a:solidFill>
                    <a:schemeClr val="tx1"/>
                  </a:solidFill>
                  <a:highlight>
                    <a:srgbClr val="FFB600"/>
                  </a:highlight>
                  <a:latin typeface="Bahnschrift" panose="020B0502040204020203" pitchFamily="34" charset="0"/>
                </a:rPr>
                <a:t>Payment Tracking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Student &amp; Tutor Payment Tracking</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Payment status update</a:t>
              </a:r>
            </a:p>
            <a:p>
              <a:r>
                <a:rPr lang="en-US" sz="825" u="sng" dirty="0">
                  <a:solidFill>
                    <a:schemeClr val="tx1"/>
                  </a:solidFill>
                  <a:highlight>
                    <a:srgbClr val="FFB600"/>
                  </a:highlight>
                  <a:latin typeface="Bahnschrift" panose="020B0502040204020203" pitchFamily="34" charset="0"/>
                </a:rPr>
                <a:t>Attendance Taking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Attendance Taking UI</a:t>
              </a:r>
            </a:p>
            <a:p>
              <a:endParaRPr lang="en-US" sz="825" dirty="0">
                <a:solidFill>
                  <a:schemeClr val="tx1"/>
                </a:solidFill>
                <a:latin typeface="Bahnschrift" panose="020B0502040204020203" pitchFamily="34" charset="0"/>
              </a:endParaRPr>
            </a:p>
            <a:p>
              <a:r>
                <a:rPr lang="en-US" sz="825" b="1" dirty="0">
                  <a:solidFill>
                    <a:srgbClr val="0070C0"/>
                  </a:solidFill>
                  <a:latin typeface="Bahnschrift" panose="020B0502040204020203" pitchFamily="34" charset="0"/>
                </a:rPr>
                <a:t>User Testing</a:t>
              </a:r>
            </a:p>
            <a:p>
              <a:r>
                <a:rPr lang="en-US" sz="825" b="1" dirty="0">
                  <a:solidFill>
                    <a:srgbClr val="0070C0"/>
                  </a:solidFill>
                  <a:latin typeface="Bahnschrift" panose="020B0502040204020203" pitchFamily="34" charset="0"/>
                </a:rPr>
                <a:t>Supervisor Meeting</a:t>
              </a:r>
            </a:p>
            <a:p>
              <a:r>
                <a:rPr lang="en-US" sz="825" b="1" dirty="0">
                  <a:solidFill>
                    <a:srgbClr val="0070C0"/>
                  </a:solidFill>
                  <a:latin typeface="Bahnschrift" panose="020B0502040204020203" pitchFamily="34" charset="0"/>
                </a:rPr>
                <a:t>Sponsor Meeting</a:t>
              </a:r>
              <a:endParaRPr lang="en-SG" sz="825" b="1" dirty="0">
                <a:solidFill>
                  <a:srgbClr val="0070C0"/>
                </a:solidFill>
                <a:latin typeface="Bahnschrift" panose="020B0502040204020203" pitchFamily="34" charset="0"/>
              </a:endParaRPr>
            </a:p>
          </p:txBody>
        </p:sp>
      </p:grpSp>
    </p:spTree>
    <p:extLst>
      <p:ext uri="{BB962C8B-B14F-4D97-AF65-F5344CB8AC3E}">
        <p14:creationId xmlns:p14="http://schemas.microsoft.com/office/powerpoint/2010/main" val="2522156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FEF682-3EC6-410F-B599-BD10E866AAA3}"/>
              </a:ext>
            </a:extLst>
          </p:cNvPr>
          <p:cNvSpPr>
            <a:spLocks noGrp="1"/>
          </p:cNvSpPr>
          <p:nvPr>
            <p:ph type="sldNum" idx="12"/>
          </p:nvPr>
        </p:nvSpPr>
        <p:spPr>
          <a:xfrm>
            <a:off x="8144325" y="4194969"/>
            <a:ext cx="498087" cy="388836"/>
          </a:xfrm>
        </p:spPr>
        <p:txBody>
          <a:bodyPr/>
          <a:lstStyle/>
          <a:p>
            <a:pPr marL="0" lvl="0" indent="0" algn="r" rtl="0">
              <a:spcBef>
                <a:spcPts val="0"/>
              </a:spcBef>
              <a:spcAft>
                <a:spcPts val="0"/>
              </a:spcAft>
              <a:buNone/>
            </a:pPr>
            <a:fld id="{00000000-1234-1234-1234-123412341234}" type="slidenum">
              <a:rPr lang="en" smtClean="0"/>
              <a:t>38</a:t>
            </a:fld>
            <a:endParaRPr lang="en"/>
          </a:p>
        </p:txBody>
      </p:sp>
      <p:grpSp>
        <p:nvGrpSpPr>
          <p:cNvPr id="13" name="Group 12">
            <a:extLst>
              <a:ext uri="{FF2B5EF4-FFF2-40B4-BE49-F238E27FC236}">
                <a16:creationId xmlns:a16="http://schemas.microsoft.com/office/drawing/2014/main" id="{8010ECF6-0CA7-496E-A395-4DEDBDEBAA45}"/>
              </a:ext>
            </a:extLst>
          </p:cNvPr>
          <p:cNvGrpSpPr/>
          <p:nvPr/>
        </p:nvGrpSpPr>
        <p:grpSpPr>
          <a:xfrm>
            <a:off x="412097" y="696468"/>
            <a:ext cx="8319806" cy="4088892"/>
            <a:chOff x="4409044" y="3888172"/>
            <a:chExt cx="7308112" cy="3316617"/>
          </a:xfrm>
        </p:grpSpPr>
        <p:sp>
          <p:nvSpPr>
            <p:cNvPr id="14" name="Rectangle: Top Corners Rounded 13">
              <a:extLst>
                <a:ext uri="{FF2B5EF4-FFF2-40B4-BE49-F238E27FC236}">
                  <a16:creationId xmlns:a16="http://schemas.microsoft.com/office/drawing/2014/main" id="{D58A34FF-A64F-4CFA-851A-9A442677E22E}"/>
                </a:ext>
              </a:extLst>
            </p:cNvPr>
            <p:cNvSpPr/>
            <p:nvPr/>
          </p:nvSpPr>
          <p:spPr>
            <a:xfrm>
              <a:off x="4409044" y="391548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8</a:t>
              </a:r>
            </a:p>
            <a:p>
              <a:pPr algn="ctr"/>
              <a:r>
                <a:rPr lang="en-US" sz="900" b="1" dirty="0">
                  <a:solidFill>
                    <a:schemeClr val="tx1"/>
                  </a:solidFill>
                  <a:latin typeface="Bahnschrift" panose="020B0502040204020203" pitchFamily="34" charset="0"/>
                </a:rPr>
                <a:t>2 Oct – 16 Oct</a:t>
              </a:r>
              <a:endParaRPr lang="en-SG" sz="900" b="1" dirty="0">
                <a:solidFill>
                  <a:schemeClr val="tx1"/>
                </a:solidFill>
                <a:latin typeface="Bahnschrift" panose="020B0502040204020203" pitchFamily="34" charset="0"/>
              </a:endParaRPr>
            </a:p>
          </p:txBody>
        </p:sp>
        <p:sp>
          <p:nvSpPr>
            <p:cNvPr id="15" name="Rectangle: Top Corners Rounded 14">
              <a:extLst>
                <a:ext uri="{FF2B5EF4-FFF2-40B4-BE49-F238E27FC236}">
                  <a16:creationId xmlns:a16="http://schemas.microsoft.com/office/drawing/2014/main" id="{8A4FCCA5-FC44-4872-8B26-C78B71F858F8}"/>
                </a:ext>
              </a:extLst>
            </p:cNvPr>
            <p:cNvSpPr/>
            <p:nvPr/>
          </p:nvSpPr>
          <p:spPr>
            <a:xfrm>
              <a:off x="6312272"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9</a:t>
              </a:r>
            </a:p>
            <a:p>
              <a:pPr algn="ctr"/>
              <a:r>
                <a:rPr lang="en-US" sz="900" b="1" dirty="0">
                  <a:solidFill>
                    <a:schemeClr val="tx1"/>
                  </a:solidFill>
                  <a:latin typeface="Bahnschrift" panose="020B0502040204020203" pitchFamily="34" charset="0"/>
                </a:rPr>
                <a:t>17 Oct – 31 Oct</a:t>
              </a:r>
              <a:endParaRPr lang="en-SG" sz="900" b="1" dirty="0">
                <a:solidFill>
                  <a:schemeClr val="tx1"/>
                </a:solidFill>
                <a:latin typeface="Bahnschrift" panose="020B0502040204020203" pitchFamily="34" charset="0"/>
              </a:endParaRPr>
            </a:p>
          </p:txBody>
        </p:sp>
        <p:sp>
          <p:nvSpPr>
            <p:cNvPr id="16" name="Rectangle: Top Corners Rounded 15">
              <a:extLst>
                <a:ext uri="{FF2B5EF4-FFF2-40B4-BE49-F238E27FC236}">
                  <a16:creationId xmlns:a16="http://schemas.microsoft.com/office/drawing/2014/main" id="{45B32421-9DD0-4FC4-BA4B-D000185592AC}"/>
                </a:ext>
              </a:extLst>
            </p:cNvPr>
            <p:cNvSpPr/>
            <p:nvPr/>
          </p:nvSpPr>
          <p:spPr>
            <a:xfrm>
              <a:off x="8215500"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10</a:t>
              </a:r>
            </a:p>
            <a:p>
              <a:pPr algn="ctr"/>
              <a:r>
                <a:rPr lang="en-US" sz="900" b="1" dirty="0">
                  <a:solidFill>
                    <a:schemeClr val="tx1"/>
                  </a:solidFill>
                  <a:latin typeface="Bahnschrift" panose="020B0502040204020203" pitchFamily="34" charset="0"/>
                </a:rPr>
                <a:t>1 Nov – 15 Nov</a:t>
              </a:r>
              <a:endParaRPr lang="en-SG" sz="900" b="1" dirty="0">
                <a:solidFill>
                  <a:schemeClr val="tx1"/>
                </a:solidFill>
                <a:latin typeface="Bahnschrift" panose="020B0502040204020203" pitchFamily="34" charset="0"/>
              </a:endParaRPr>
            </a:p>
          </p:txBody>
        </p:sp>
        <p:sp>
          <p:nvSpPr>
            <p:cNvPr id="17" name="Rectangle: Top Corners Rounded 16">
              <a:extLst>
                <a:ext uri="{FF2B5EF4-FFF2-40B4-BE49-F238E27FC236}">
                  <a16:creationId xmlns:a16="http://schemas.microsoft.com/office/drawing/2014/main" id="{C14092D8-1E8B-497B-807E-8640F2DA78A0}"/>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11</a:t>
              </a:r>
            </a:p>
            <a:p>
              <a:pPr algn="ctr"/>
              <a:r>
                <a:rPr lang="en-US" sz="900" b="1" dirty="0">
                  <a:solidFill>
                    <a:schemeClr val="tx1"/>
                  </a:solidFill>
                  <a:latin typeface="Bahnschrift" panose="020B0502040204020203" pitchFamily="34" charset="0"/>
                </a:rPr>
                <a:t>16 Nov – 27 Nov</a:t>
              </a:r>
              <a:endParaRPr lang="en-SG" sz="900" b="1"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ECE88BF-437F-4525-8FAC-170B2FAD1FE2}"/>
                </a:ext>
              </a:extLst>
            </p:cNvPr>
            <p:cNvSpPr/>
            <p:nvPr/>
          </p:nvSpPr>
          <p:spPr>
            <a:xfrm>
              <a:off x="4410376" y="4367802"/>
              <a:ext cx="1598428" cy="2836987"/>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FC4067"/>
                  </a:solidFill>
                  <a:latin typeface="Bahnschrift" panose="020B0502040204020203" pitchFamily="34" charset="0"/>
                </a:rPr>
                <a:t>Milestone: Mid Term</a:t>
              </a:r>
              <a:endParaRPr lang="en-US" sz="900" dirty="0">
                <a:solidFill>
                  <a:schemeClr val="tx1"/>
                </a:solidFill>
                <a:latin typeface="Bahnschrift" panose="020B0502040204020203" pitchFamily="34" charset="0"/>
              </a:endParaRP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Test Cases Design</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Receipt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Receipt Generation</a:t>
              </a:r>
            </a:p>
            <a:p>
              <a:pPr marL="128588" indent="-128588">
                <a:buFont typeface="Arial" panose="020B0604020202020204" pitchFamily="34" charset="0"/>
                <a:buChar char="•"/>
              </a:pPr>
              <a:r>
                <a:rPr lang="en-US" sz="900" dirty="0" err="1">
                  <a:solidFill>
                    <a:schemeClr val="tx1"/>
                  </a:solidFill>
                  <a:highlight>
                    <a:srgbClr val="FFB600"/>
                  </a:highlight>
                  <a:latin typeface="Bahnschrift" panose="020B0502040204020203" pitchFamily="34" charset="0"/>
                </a:rPr>
                <a:t>Payslips</a:t>
              </a:r>
              <a:r>
                <a:rPr lang="en-US" sz="900" dirty="0">
                  <a:solidFill>
                    <a:schemeClr val="tx1"/>
                  </a:solidFill>
                  <a:highlight>
                    <a:srgbClr val="FFB600"/>
                  </a:highlight>
                  <a:latin typeface="Bahnschrift" panose="020B0502040204020203" pitchFamily="34" charset="0"/>
                </a:rPr>
                <a:t> Generation</a:t>
              </a:r>
            </a:p>
            <a:p>
              <a:r>
                <a:rPr lang="en-US" sz="900" u="sng" dirty="0">
                  <a:solidFill>
                    <a:schemeClr val="tx1"/>
                  </a:solidFill>
                  <a:highlight>
                    <a:srgbClr val="FFB600"/>
                  </a:highlight>
                  <a:latin typeface="Bahnschrift" panose="020B0502040204020203" pitchFamily="34" charset="0"/>
                </a:rPr>
                <a:t>Expenses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Expenses UI</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Expenses CRUD</a:t>
              </a:r>
            </a:p>
            <a:p>
              <a:r>
                <a:rPr lang="en-US" sz="900" u="sng" dirty="0">
                  <a:solidFill>
                    <a:schemeClr val="tx1"/>
                  </a:solidFill>
                  <a:highlight>
                    <a:srgbClr val="FFB600"/>
                  </a:highlight>
                  <a:latin typeface="Bahnschrift" panose="020B0502040204020203" pitchFamily="34" charset="0"/>
                </a:rPr>
                <a:t>Financial Report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Scheduler for Report Generation</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Store reports in </a:t>
              </a:r>
              <a:r>
                <a:rPr lang="en-US" sz="900" dirty="0" err="1">
                  <a:solidFill>
                    <a:schemeClr val="tx1"/>
                  </a:solidFill>
                  <a:highlight>
                    <a:srgbClr val="FFB600"/>
                  </a:highlight>
                  <a:latin typeface="Bahnschrift" panose="020B0502040204020203" pitchFamily="34" charset="0"/>
                </a:rPr>
                <a:t>Jelastic</a:t>
              </a:r>
              <a:endParaRPr lang="en-US" sz="900" dirty="0">
                <a:solidFill>
                  <a:schemeClr val="tx1"/>
                </a:solidFill>
                <a:highlight>
                  <a:srgbClr val="FFB600"/>
                </a:highlight>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Dashboard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Changes to lesson dates by Tutor</a:t>
              </a:r>
            </a:p>
            <a:p>
              <a:r>
                <a:rPr lang="en-US" sz="900" u="sng" dirty="0">
                  <a:solidFill>
                    <a:schemeClr val="tx1"/>
                  </a:solidFill>
                  <a:highlight>
                    <a:srgbClr val="FFB600"/>
                  </a:highlight>
                  <a:latin typeface="Bahnschrift" panose="020B0502040204020203" pitchFamily="34" charset="0"/>
                </a:rPr>
                <a:t>Attendance Taking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View Attendances (Student &amp; Parent)</a:t>
              </a:r>
            </a:p>
            <a:p>
              <a:r>
                <a:rPr lang="en-US" sz="900" u="sng" dirty="0">
                  <a:solidFill>
                    <a:schemeClr val="tx1"/>
                  </a:solidFill>
                  <a:highlight>
                    <a:srgbClr val="FFB600"/>
                  </a:highlight>
                  <a:latin typeface="Bahnschrift" panose="020B0502040204020203" pitchFamily="34" charset="0"/>
                </a:rPr>
                <a:t>Grades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View Grades (Student &amp; Parent)</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19" name="Rectangle 18">
              <a:extLst>
                <a:ext uri="{FF2B5EF4-FFF2-40B4-BE49-F238E27FC236}">
                  <a16:creationId xmlns:a16="http://schemas.microsoft.com/office/drawing/2014/main" id="{5249DF9F-52B8-4940-99D3-A2FC337978AA}"/>
                </a:ext>
              </a:extLst>
            </p:cNvPr>
            <p:cNvSpPr/>
            <p:nvPr/>
          </p:nvSpPr>
          <p:spPr>
            <a:xfrm>
              <a:off x="6317607" y="4440571"/>
              <a:ext cx="1598428" cy="2650981"/>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FC4067"/>
                  </a:solidFill>
                  <a:latin typeface="Bahnschrift" panose="020B0502040204020203" pitchFamily="34" charset="0"/>
                </a:rPr>
                <a:t>Milestone: Poster Submission</a:t>
              </a:r>
              <a:endParaRPr lang="en-US" sz="900" dirty="0">
                <a:solidFill>
                  <a:schemeClr val="tx1"/>
                </a:solidFill>
                <a:latin typeface="Bahnschrift" panose="020B0502040204020203" pitchFamily="34" charset="0"/>
              </a:endParaRP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Poster Preparation</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Payment Tracking Module</a:t>
              </a:r>
            </a:p>
            <a:p>
              <a:pPr marL="128588" indent="-128588">
                <a:buFont typeface="Arial" panose="020B0604020202020204" pitchFamily="34" charset="0"/>
                <a:buChar char="•"/>
              </a:pPr>
              <a:r>
                <a:rPr lang="en-US" sz="900" dirty="0" err="1">
                  <a:solidFill>
                    <a:schemeClr val="tx1"/>
                  </a:solidFill>
                  <a:highlight>
                    <a:srgbClr val="FFB600"/>
                  </a:highlight>
                  <a:latin typeface="Bahnschrift" panose="020B0502040204020203" pitchFamily="34" charset="0"/>
                </a:rPr>
                <a:t>ePayment</a:t>
              </a:r>
              <a:r>
                <a:rPr lang="en-US" sz="900" dirty="0">
                  <a:solidFill>
                    <a:schemeClr val="tx1"/>
                  </a:solidFill>
                  <a:highlight>
                    <a:srgbClr val="FFB600"/>
                  </a:highlight>
                  <a:latin typeface="Bahnschrift" panose="020B0502040204020203" pitchFamily="34" charset="0"/>
                </a:rPr>
                <a:t> - </a:t>
              </a:r>
              <a:r>
                <a:rPr lang="en-US" sz="900" dirty="0" err="1">
                  <a:solidFill>
                    <a:schemeClr val="tx1"/>
                  </a:solidFill>
                  <a:highlight>
                    <a:srgbClr val="FFB600"/>
                  </a:highlight>
                  <a:latin typeface="Bahnschrift" panose="020B0502040204020203" pitchFamily="34" charset="0"/>
                </a:rPr>
                <a:t>PayNow</a:t>
              </a:r>
              <a:endParaRPr lang="en-US" sz="900" dirty="0">
                <a:solidFill>
                  <a:schemeClr val="tx1"/>
                </a:solidFill>
                <a:highlight>
                  <a:srgbClr val="FFB600"/>
                </a:highlight>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Search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Search Tutors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Search Students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Search Reports</a:t>
              </a:r>
            </a:p>
            <a:p>
              <a:r>
                <a:rPr lang="en-US" sz="900" u="sng" dirty="0">
                  <a:solidFill>
                    <a:schemeClr val="tx1"/>
                  </a:solidFill>
                  <a:highlight>
                    <a:srgbClr val="FFB600"/>
                  </a:highlight>
                  <a:latin typeface="Bahnschrift" panose="020B0502040204020203" pitchFamily="34" charset="0"/>
                </a:rPr>
                <a:t>Dashboard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Latest Pay Details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Latest Grade Details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Overdue Payments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Financial Report Summary</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Latest Report Updates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Late Payment List</a:t>
              </a:r>
            </a:p>
            <a:p>
              <a:r>
                <a:rPr lang="en-US" sz="900" u="sng" dirty="0">
                  <a:solidFill>
                    <a:schemeClr val="tx1"/>
                  </a:solidFill>
                  <a:highlight>
                    <a:srgbClr val="FFB600"/>
                  </a:highlight>
                  <a:latin typeface="Bahnschrift" panose="020B0502040204020203" pitchFamily="34" charset="0"/>
                </a:rPr>
                <a:t>Admin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Updating of Parent Information</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Supervisor Meeting</a:t>
              </a: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20" name="Rectangle 19">
              <a:extLst>
                <a:ext uri="{FF2B5EF4-FFF2-40B4-BE49-F238E27FC236}">
                  <a16:creationId xmlns:a16="http://schemas.microsoft.com/office/drawing/2014/main" id="{A9766A3F-CDF3-4A87-B679-289874F49DEF}"/>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90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Final Presentation  Preparation</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Reward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Points CRUD</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List of redemptions available</a:t>
              </a:r>
            </a:p>
            <a:p>
              <a:r>
                <a:rPr lang="en-US" sz="900" u="sng" dirty="0">
                  <a:solidFill>
                    <a:schemeClr val="tx1"/>
                  </a:solidFill>
                  <a:highlight>
                    <a:srgbClr val="FFB600"/>
                  </a:highlight>
                  <a:latin typeface="Bahnschrift" panose="020B0502040204020203" pitchFamily="34" charset="0"/>
                </a:rPr>
                <a:t>Grades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Analysis &amp; Comparison of Student Performances</a:t>
              </a:r>
            </a:p>
            <a:p>
              <a:r>
                <a:rPr lang="en-US" sz="900" u="sng" dirty="0">
                  <a:solidFill>
                    <a:schemeClr val="tx1"/>
                  </a:solidFill>
                  <a:highlight>
                    <a:srgbClr val="FFB600"/>
                  </a:highlight>
                  <a:latin typeface="Bahnschrift" panose="020B0502040204020203" pitchFamily="34" charset="0"/>
                </a:rPr>
                <a:t>Dashboard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Poor performing students list</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Accumulated points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Recent redemption details</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Supervisor Meeting</a:t>
              </a:r>
            </a:p>
            <a:p>
              <a:r>
                <a:rPr lang="en-US" sz="900" b="1" dirty="0">
                  <a:solidFill>
                    <a:srgbClr val="0070C0"/>
                  </a:solidFill>
                  <a:latin typeface="Bahnschrift" panose="020B0502040204020203" pitchFamily="34" charset="0"/>
                </a:rPr>
                <a:t>Sponsor Meeting</a:t>
              </a:r>
            </a:p>
          </p:txBody>
        </p:sp>
        <p:sp>
          <p:nvSpPr>
            <p:cNvPr id="21" name="Rectangle 20">
              <a:extLst>
                <a:ext uri="{FF2B5EF4-FFF2-40B4-BE49-F238E27FC236}">
                  <a16:creationId xmlns:a16="http://schemas.microsoft.com/office/drawing/2014/main" id="{AE9B2C05-4BDE-4593-8EB4-2468B0DA6337}"/>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UI Enhancement</a:t>
              </a:r>
            </a:p>
            <a:p>
              <a:pPr marL="128588" indent="-128588">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Web Responsive UI</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grpSp>
    </p:spTree>
    <p:extLst>
      <p:ext uri="{BB962C8B-B14F-4D97-AF65-F5344CB8AC3E}">
        <p14:creationId xmlns:p14="http://schemas.microsoft.com/office/powerpoint/2010/main" val="175228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Task Metrics</a:t>
            </a:r>
          </a:p>
        </p:txBody>
      </p:sp>
      <p:pic>
        <p:nvPicPr>
          <p:cNvPr id="4" name="Picture 3">
            <a:extLst>
              <a:ext uri="{FF2B5EF4-FFF2-40B4-BE49-F238E27FC236}">
                <a16:creationId xmlns:a16="http://schemas.microsoft.com/office/drawing/2014/main" id="{B4C0D2C0-2F2D-4E83-8924-87BD77BC94B4}"/>
              </a:ext>
            </a:extLst>
          </p:cNvPr>
          <p:cNvPicPr>
            <a:picLocks noChangeAspect="1"/>
          </p:cNvPicPr>
          <p:nvPr/>
        </p:nvPicPr>
        <p:blipFill>
          <a:blip r:embed="rId3"/>
          <a:stretch>
            <a:fillRect/>
          </a:stretch>
        </p:blipFill>
        <p:spPr>
          <a:xfrm>
            <a:off x="1287780" y="474651"/>
            <a:ext cx="6400800" cy="3754450"/>
          </a:xfrm>
          <a:prstGeom prst="rect">
            <a:avLst/>
          </a:prstGeom>
        </p:spPr>
      </p:pic>
    </p:spTree>
    <p:extLst>
      <p:ext uri="{BB962C8B-B14F-4D97-AF65-F5344CB8AC3E}">
        <p14:creationId xmlns:p14="http://schemas.microsoft.com/office/powerpoint/2010/main" val="30425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The Team</a:t>
            </a:r>
            <a:endParaRPr dirty="0"/>
          </a:p>
        </p:txBody>
      </p:sp>
      <p:sp>
        <p:nvSpPr>
          <p:cNvPr id="485" name="Google Shape;485;p2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50">
                <a:latin typeface="Bahnschrift" panose="020B0502040204020203" pitchFamily="34" charset="0"/>
              </a:rPr>
              <a:t>4</a:t>
            </a:fld>
            <a:endParaRPr sz="1050">
              <a:latin typeface="Bahnschrift" panose="020B0502040204020203" pitchFamily="34" charset="0"/>
            </a:endParaRPr>
          </a:p>
        </p:txBody>
      </p:sp>
      <p:grpSp>
        <p:nvGrpSpPr>
          <p:cNvPr id="6" name="Group 5">
            <a:extLst>
              <a:ext uri="{FF2B5EF4-FFF2-40B4-BE49-F238E27FC236}">
                <a16:creationId xmlns:a16="http://schemas.microsoft.com/office/drawing/2014/main" id="{B72B0042-2C42-47C9-BEE6-A9B67C819B3F}"/>
              </a:ext>
            </a:extLst>
          </p:cNvPr>
          <p:cNvGrpSpPr/>
          <p:nvPr/>
        </p:nvGrpSpPr>
        <p:grpSpPr>
          <a:xfrm>
            <a:off x="2893851" y="1276701"/>
            <a:ext cx="1212531" cy="1253628"/>
            <a:chOff x="2895517" y="559475"/>
            <a:chExt cx="1432644" cy="1432643"/>
          </a:xfrm>
        </p:grpSpPr>
        <p:sp>
          <p:nvSpPr>
            <p:cNvPr id="482" name="Google Shape;482;p26"/>
            <p:cNvSpPr/>
            <p:nvPr/>
          </p:nvSpPr>
          <p:spPr>
            <a:xfrm>
              <a:off x="2895519" y="55947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7" name="Picture Placeholder 8">
              <a:extLst>
                <a:ext uri="{FF2B5EF4-FFF2-40B4-BE49-F238E27FC236}">
                  <a16:creationId xmlns:a16="http://schemas.microsoft.com/office/drawing/2014/main" id="{BE7F6E76-480A-48BE-AD91-B8E974C5313F}"/>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2895517" y="559476"/>
              <a:ext cx="1432643" cy="14326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3" name="Group 2">
            <a:extLst>
              <a:ext uri="{FF2B5EF4-FFF2-40B4-BE49-F238E27FC236}">
                <a16:creationId xmlns:a16="http://schemas.microsoft.com/office/drawing/2014/main" id="{40AE3E24-A6A6-40C8-B98F-C9C7057D1131}"/>
              </a:ext>
            </a:extLst>
          </p:cNvPr>
          <p:cNvGrpSpPr/>
          <p:nvPr/>
        </p:nvGrpSpPr>
        <p:grpSpPr>
          <a:xfrm>
            <a:off x="4806616" y="1257651"/>
            <a:ext cx="1253843" cy="1253844"/>
            <a:chOff x="5440481" y="711875"/>
            <a:chExt cx="1432642" cy="1432643"/>
          </a:xfrm>
        </p:grpSpPr>
        <p:sp>
          <p:nvSpPr>
            <p:cNvPr id="16" name="Google Shape;482;p26">
              <a:extLst>
                <a:ext uri="{FF2B5EF4-FFF2-40B4-BE49-F238E27FC236}">
                  <a16:creationId xmlns:a16="http://schemas.microsoft.com/office/drawing/2014/main" id="{D2D0A71C-8B54-430D-BD0A-503339E0C689}"/>
                </a:ext>
              </a:extLst>
            </p:cNvPr>
            <p:cNvSpPr/>
            <p:nvPr/>
          </p:nvSpPr>
          <p:spPr>
            <a:xfrm>
              <a:off x="5440481" y="71187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18" name="Picture Placeholder 12">
              <a:extLst>
                <a:ext uri="{FF2B5EF4-FFF2-40B4-BE49-F238E27FC236}">
                  <a16:creationId xmlns:a16="http://schemas.microsoft.com/office/drawing/2014/main" id="{5931FA5E-8D88-4EBF-9411-41F4D84BAC77}"/>
                </a:ext>
              </a:extLst>
            </p:cNvPr>
            <p:cNvPicPr>
              <a:picLocks noChangeAspect="1"/>
            </p:cNvPicPr>
            <p:nvPr/>
          </p:nvPicPr>
          <p:blipFill>
            <a:blip r:embed="rId4" cstate="print">
              <a:extLst>
                <a:ext uri="{28A0092B-C50C-407E-A947-70E740481C1C}">
                  <a14:useLocalDpi xmlns:a14="http://schemas.microsoft.com/office/drawing/2010/main" val="0"/>
                </a:ext>
              </a:extLst>
            </a:blip>
            <a:srcRect l="11533" r="11533"/>
            <a:stretch>
              <a:fillRect/>
            </a:stretch>
          </p:blipFill>
          <p:spPr>
            <a:xfrm>
              <a:off x="5440481" y="711875"/>
              <a:ext cx="1432642" cy="14326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 name="Group 1">
            <a:extLst>
              <a:ext uri="{FF2B5EF4-FFF2-40B4-BE49-F238E27FC236}">
                <a16:creationId xmlns:a16="http://schemas.microsoft.com/office/drawing/2014/main" id="{2F6A1E1B-0030-4503-8F8C-11499D369F38}"/>
              </a:ext>
            </a:extLst>
          </p:cNvPr>
          <p:cNvGrpSpPr/>
          <p:nvPr/>
        </p:nvGrpSpPr>
        <p:grpSpPr>
          <a:xfrm>
            <a:off x="7001979" y="1229413"/>
            <a:ext cx="1300918" cy="1300917"/>
            <a:chOff x="6964321" y="711876"/>
            <a:chExt cx="1432644" cy="1432643"/>
          </a:xfrm>
        </p:grpSpPr>
        <p:sp>
          <p:nvSpPr>
            <p:cNvPr id="14" name="Google Shape;482;p26">
              <a:extLst>
                <a:ext uri="{FF2B5EF4-FFF2-40B4-BE49-F238E27FC236}">
                  <a16:creationId xmlns:a16="http://schemas.microsoft.com/office/drawing/2014/main" id="{3DD1F7E1-6F63-45C3-81BF-9C4086D4B7AC}"/>
                </a:ext>
              </a:extLst>
            </p:cNvPr>
            <p:cNvSpPr/>
            <p:nvPr/>
          </p:nvSpPr>
          <p:spPr>
            <a:xfrm>
              <a:off x="6964322" y="73803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19" name="Picture Placeholder 14">
              <a:extLst>
                <a:ext uri="{FF2B5EF4-FFF2-40B4-BE49-F238E27FC236}">
                  <a16:creationId xmlns:a16="http://schemas.microsoft.com/office/drawing/2014/main" id="{53968E35-46BA-4647-98ED-7E476A484647}"/>
                </a:ext>
              </a:extLst>
            </p:cNvPr>
            <p:cNvPicPr>
              <a:picLocks noChangeAspect="1"/>
            </p:cNvPicPr>
            <p:nvPr/>
          </p:nvPicPr>
          <p:blipFill>
            <a:blip r:embed="rId5" cstate="print">
              <a:extLst>
                <a:ext uri="{28A0092B-C50C-407E-A947-70E740481C1C}">
                  <a14:useLocalDpi xmlns:a14="http://schemas.microsoft.com/office/drawing/2010/main" val="0"/>
                </a:ext>
              </a:extLst>
            </a:blip>
            <a:srcRect l="11567" r="11567"/>
            <a:stretch>
              <a:fillRect/>
            </a:stretch>
          </p:blipFill>
          <p:spPr>
            <a:xfrm>
              <a:off x="6964321" y="711876"/>
              <a:ext cx="1432644" cy="14326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 name="Group 3">
            <a:extLst>
              <a:ext uri="{FF2B5EF4-FFF2-40B4-BE49-F238E27FC236}">
                <a16:creationId xmlns:a16="http://schemas.microsoft.com/office/drawing/2014/main" id="{51254A1A-A585-412E-A369-82B82BD0E91C}"/>
              </a:ext>
            </a:extLst>
          </p:cNvPr>
          <p:cNvGrpSpPr/>
          <p:nvPr/>
        </p:nvGrpSpPr>
        <p:grpSpPr>
          <a:xfrm>
            <a:off x="3964851" y="2809614"/>
            <a:ext cx="1253843" cy="1230950"/>
            <a:chOff x="4572000" y="2733421"/>
            <a:chExt cx="1432642" cy="1406485"/>
          </a:xfrm>
        </p:grpSpPr>
        <p:sp>
          <p:nvSpPr>
            <p:cNvPr id="12" name="Google Shape;482;p26">
              <a:extLst>
                <a:ext uri="{FF2B5EF4-FFF2-40B4-BE49-F238E27FC236}">
                  <a16:creationId xmlns:a16="http://schemas.microsoft.com/office/drawing/2014/main" id="{94BF2232-F54C-4977-A18D-C0B962600DEA}"/>
                </a:ext>
              </a:extLst>
            </p:cNvPr>
            <p:cNvSpPr/>
            <p:nvPr/>
          </p:nvSpPr>
          <p:spPr>
            <a:xfrm>
              <a:off x="4572000" y="2733421"/>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2" name="Picture Placeholder 10">
              <a:extLst>
                <a:ext uri="{FF2B5EF4-FFF2-40B4-BE49-F238E27FC236}">
                  <a16:creationId xmlns:a16="http://schemas.microsoft.com/office/drawing/2014/main" id="{A0146369-C19B-45BC-BD75-FBC8CBC0EC8E}"/>
                </a:ext>
              </a:extLst>
            </p:cNvPr>
            <p:cNvPicPr>
              <a:picLocks noChangeAspect="1"/>
            </p:cNvPicPr>
            <p:nvPr/>
          </p:nvPicPr>
          <p:blipFill>
            <a:blip r:embed="rId6" cstate="print">
              <a:extLst>
                <a:ext uri="{28A0092B-C50C-407E-A947-70E740481C1C}">
                  <a14:useLocalDpi xmlns:a14="http://schemas.microsoft.com/office/drawing/2010/main" val="0"/>
                </a:ext>
              </a:extLst>
            </a:blip>
            <a:srcRect l="11533" r="11533"/>
            <a:stretch>
              <a:fillRect/>
            </a:stretch>
          </p:blipFill>
          <p:spPr>
            <a:xfrm>
              <a:off x="4572000" y="2733422"/>
              <a:ext cx="1432642" cy="140648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5" name="Group 4">
            <a:extLst>
              <a:ext uri="{FF2B5EF4-FFF2-40B4-BE49-F238E27FC236}">
                <a16:creationId xmlns:a16="http://schemas.microsoft.com/office/drawing/2014/main" id="{6D894329-3E59-412D-81C8-D5517DD67154}"/>
              </a:ext>
            </a:extLst>
          </p:cNvPr>
          <p:cNvGrpSpPr/>
          <p:nvPr/>
        </p:nvGrpSpPr>
        <p:grpSpPr>
          <a:xfrm>
            <a:off x="1849139" y="2809614"/>
            <a:ext cx="1277162" cy="1253844"/>
            <a:chOff x="2179196" y="3007307"/>
            <a:chExt cx="1432642" cy="1406485"/>
          </a:xfrm>
        </p:grpSpPr>
        <p:sp>
          <p:nvSpPr>
            <p:cNvPr id="10" name="Google Shape;482;p26">
              <a:extLst>
                <a:ext uri="{FF2B5EF4-FFF2-40B4-BE49-F238E27FC236}">
                  <a16:creationId xmlns:a16="http://schemas.microsoft.com/office/drawing/2014/main" id="{88E752AD-28F0-4B99-B41E-819099F631F0}"/>
                </a:ext>
              </a:extLst>
            </p:cNvPr>
            <p:cNvSpPr/>
            <p:nvPr/>
          </p:nvSpPr>
          <p:spPr>
            <a:xfrm>
              <a:off x="2179196" y="3007307"/>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4" name="Picture Placeholder 13">
              <a:extLst>
                <a:ext uri="{FF2B5EF4-FFF2-40B4-BE49-F238E27FC236}">
                  <a16:creationId xmlns:a16="http://schemas.microsoft.com/office/drawing/2014/main" id="{1E37BBF6-FA60-4FB6-B799-590CB505EAFA}"/>
                </a:ext>
              </a:extLst>
            </p:cNvPr>
            <p:cNvPicPr>
              <a:picLocks noChangeAspect="1"/>
            </p:cNvPicPr>
            <p:nvPr/>
          </p:nvPicPr>
          <p:blipFill>
            <a:blip r:embed="rId7" cstate="print">
              <a:extLst>
                <a:ext uri="{28A0092B-C50C-407E-A947-70E740481C1C}">
                  <a14:useLocalDpi xmlns:a14="http://schemas.microsoft.com/office/drawing/2010/main" val="0"/>
                </a:ext>
              </a:extLst>
            </a:blip>
            <a:srcRect t="1257" b="1257"/>
            <a:stretch>
              <a:fillRect/>
            </a:stretch>
          </p:blipFill>
          <p:spPr>
            <a:xfrm>
              <a:off x="2179196" y="3007308"/>
              <a:ext cx="1432642" cy="140648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0" name="Group 19">
            <a:extLst>
              <a:ext uri="{FF2B5EF4-FFF2-40B4-BE49-F238E27FC236}">
                <a16:creationId xmlns:a16="http://schemas.microsoft.com/office/drawing/2014/main" id="{455C34EF-9DA6-4424-8CB3-A226702CF0A2}"/>
              </a:ext>
            </a:extLst>
          </p:cNvPr>
          <p:cNvGrpSpPr/>
          <p:nvPr/>
        </p:nvGrpSpPr>
        <p:grpSpPr>
          <a:xfrm>
            <a:off x="6330267" y="2840117"/>
            <a:ext cx="1176889" cy="1169942"/>
            <a:chOff x="6408643" y="2579367"/>
            <a:chExt cx="1432642" cy="1406485"/>
          </a:xfrm>
        </p:grpSpPr>
        <p:sp>
          <p:nvSpPr>
            <p:cNvPr id="8" name="Google Shape;482;p26">
              <a:extLst>
                <a:ext uri="{FF2B5EF4-FFF2-40B4-BE49-F238E27FC236}">
                  <a16:creationId xmlns:a16="http://schemas.microsoft.com/office/drawing/2014/main" id="{EABF7A52-2ADB-482C-82DB-D735194302C2}"/>
                </a:ext>
              </a:extLst>
            </p:cNvPr>
            <p:cNvSpPr/>
            <p:nvPr/>
          </p:nvSpPr>
          <p:spPr>
            <a:xfrm>
              <a:off x="6408643" y="2579368"/>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7" name="Picture Placeholder 15">
              <a:extLst>
                <a:ext uri="{FF2B5EF4-FFF2-40B4-BE49-F238E27FC236}">
                  <a16:creationId xmlns:a16="http://schemas.microsoft.com/office/drawing/2014/main" id="{9610AC81-D62C-4A9E-BA38-24134EAB9B04}"/>
                </a:ext>
              </a:extLst>
            </p:cNvPr>
            <p:cNvPicPr>
              <a:picLocks noChangeAspect="1"/>
            </p:cNvPicPr>
            <p:nvPr/>
          </p:nvPicPr>
          <p:blipFill>
            <a:blip r:embed="rId8" cstate="print">
              <a:extLst>
                <a:ext uri="{28A0092B-C50C-407E-A947-70E740481C1C}">
                  <a14:useLocalDpi xmlns:a14="http://schemas.microsoft.com/office/drawing/2010/main" val="0"/>
                </a:ext>
              </a:extLst>
            </a:blip>
            <a:srcRect t="1214" b="1214"/>
            <a:stretch>
              <a:fillRect/>
            </a:stretch>
          </p:blipFill>
          <p:spPr>
            <a:xfrm>
              <a:off x="6408643" y="2579367"/>
              <a:ext cx="1432642" cy="14064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9" name="TextBox 8">
            <a:extLst>
              <a:ext uri="{FF2B5EF4-FFF2-40B4-BE49-F238E27FC236}">
                <a16:creationId xmlns:a16="http://schemas.microsoft.com/office/drawing/2014/main" id="{3E1436F6-B01A-4DBF-8054-BC9A2DBADC4C}"/>
              </a:ext>
            </a:extLst>
          </p:cNvPr>
          <p:cNvSpPr txBox="1"/>
          <p:nvPr/>
        </p:nvSpPr>
        <p:spPr>
          <a:xfrm>
            <a:off x="2893851" y="655394"/>
            <a:ext cx="2142000" cy="600164"/>
          </a:xfrm>
          <a:prstGeom prst="rect">
            <a:avLst/>
          </a:prstGeom>
          <a:noFill/>
        </p:spPr>
        <p:txBody>
          <a:bodyPr wrap="square" rtlCol="0">
            <a:spAutoFit/>
          </a:bodyPr>
          <a:lstStyle/>
          <a:p>
            <a:r>
              <a:rPr lang="en-SG" sz="1100" dirty="0">
                <a:latin typeface="Bahnschrift" panose="020B0502040204020203" pitchFamily="34" charset="0"/>
              </a:rPr>
              <a:t>Hui Xin</a:t>
            </a:r>
          </a:p>
          <a:p>
            <a:pPr marL="285750" indent="-285750">
              <a:buFont typeface="Arial" panose="020B0604020202020204" pitchFamily="34" charset="0"/>
              <a:buChar char="•"/>
            </a:pPr>
            <a:r>
              <a:rPr lang="en-SG" sz="1100" dirty="0">
                <a:latin typeface="Bahnschrift" panose="020B0502040204020203" pitchFamily="34" charset="0"/>
              </a:rPr>
              <a:t>Project Manager</a:t>
            </a:r>
          </a:p>
          <a:p>
            <a:pPr marL="285750" indent="-285750">
              <a:buFont typeface="Arial" panose="020B0604020202020204" pitchFamily="34" charset="0"/>
              <a:buChar char="•"/>
            </a:pPr>
            <a:r>
              <a:rPr lang="en-SG" sz="1100" dirty="0">
                <a:latin typeface="Bahnschrift" panose="020B0502040204020203" pitchFamily="34" charset="0"/>
              </a:rPr>
              <a:t>Quality Assurance</a:t>
            </a:r>
          </a:p>
        </p:txBody>
      </p:sp>
      <p:sp>
        <p:nvSpPr>
          <p:cNvPr id="23" name="TextBox 22">
            <a:extLst>
              <a:ext uri="{FF2B5EF4-FFF2-40B4-BE49-F238E27FC236}">
                <a16:creationId xmlns:a16="http://schemas.microsoft.com/office/drawing/2014/main" id="{2B5B974B-86B6-454E-8F5B-F104E78358DA}"/>
              </a:ext>
            </a:extLst>
          </p:cNvPr>
          <p:cNvSpPr txBox="1"/>
          <p:nvPr/>
        </p:nvSpPr>
        <p:spPr>
          <a:xfrm>
            <a:off x="4806616" y="653003"/>
            <a:ext cx="1809095" cy="600164"/>
          </a:xfrm>
          <a:prstGeom prst="rect">
            <a:avLst/>
          </a:prstGeom>
          <a:noFill/>
        </p:spPr>
        <p:txBody>
          <a:bodyPr wrap="square" rtlCol="0">
            <a:spAutoFit/>
          </a:bodyPr>
          <a:lstStyle/>
          <a:p>
            <a:r>
              <a:rPr lang="en-SG" sz="1100" dirty="0">
                <a:latin typeface="Bahnschrift" panose="020B0502040204020203" pitchFamily="34" charset="0"/>
              </a:rPr>
              <a:t>Moh </a:t>
            </a:r>
            <a:r>
              <a:rPr lang="en-SG" sz="1100" dirty="0" err="1">
                <a:latin typeface="Bahnschrift" panose="020B0502040204020203" pitchFamily="34" charset="0"/>
              </a:rPr>
              <a:t>Moh</a:t>
            </a:r>
            <a:endParaRPr lang="en-SG" sz="1100" dirty="0">
              <a:latin typeface="Bahnschrift" panose="020B0502040204020203" pitchFamily="34" charset="0"/>
            </a:endParaRPr>
          </a:p>
          <a:p>
            <a:pPr marL="285750" indent="-285750">
              <a:buFont typeface="Arial" panose="020B0604020202020204" pitchFamily="34" charset="0"/>
              <a:buChar char="•"/>
            </a:pPr>
            <a:r>
              <a:rPr lang="en-SG" sz="1100" dirty="0">
                <a:latin typeface="Bahnschrift" panose="020B0502040204020203" pitchFamily="34" charset="0"/>
              </a:rPr>
              <a:t>Lead Front End Developer</a:t>
            </a:r>
          </a:p>
        </p:txBody>
      </p:sp>
      <p:sp>
        <p:nvSpPr>
          <p:cNvPr id="25" name="TextBox 24">
            <a:extLst>
              <a:ext uri="{FF2B5EF4-FFF2-40B4-BE49-F238E27FC236}">
                <a16:creationId xmlns:a16="http://schemas.microsoft.com/office/drawing/2014/main" id="{417CB534-3BA9-4234-A162-2B4372D552C8}"/>
              </a:ext>
            </a:extLst>
          </p:cNvPr>
          <p:cNvSpPr txBox="1"/>
          <p:nvPr/>
        </p:nvSpPr>
        <p:spPr>
          <a:xfrm>
            <a:off x="6857925" y="653003"/>
            <a:ext cx="1966035" cy="600164"/>
          </a:xfrm>
          <a:prstGeom prst="rect">
            <a:avLst/>
          </a:prstGeom>
          <a:noFill/>
        </p:spPr>
        <p:txBody>
          <a:bodyPr wrap="square" rtlCol="0">
            <a:spAutoFit/>
          </a:bodyPr>
          <a:lstStyle/>
          <a:p>
            <a:r>
              <a:rPr lang="en-SG" sz="1100" dirty="0">
                <a:latin typeface="Bahnschrift" panose="020B0502040204020203" pitchFamily="34" charset="0"/>
              </a:rPr>
              <a:t>Riana</a:t>
            </a:r>
          </a:p>
          <a:p>
            <a:pPr marL="285750" indent="-285750">
              <a:buFont typeface="Arial" panose="020B0604020202020204" pitchFamily="34" charset="0"/>
              <a:buChar char="•"/>
            </a:pPr>
            <a:r>
              <a:rPr lang="en-SG" sz="1100" dirty="0">
                <a:latin typeface="Bahnschrift" panose="020B0502040204020203" pitchFamily="34" charset="0"/>
              </a:rPr>
              <a:t>Lead Back End Developer</a:t>
            </a:r>
          </a:p>
        </p:txBody>
      </p:sp>
      <p:sp>
        <p:nvSpPr>
          <p:cNvPr id="26" name="TextBox 25">
            <a:extLst>
              <a:ext uri="{FF2B5EF4-FFF2-40B4-BE49-F238E27FC236}">
                <a16:creationId xmlns:a16="http://schemas.microsoft.com/office/drawing/2014/main" id="{71EBF355-5517-484C-8B30-3057E17D011D}"/>
              </a:ext>
            </a:extLst>
          </p:cNvPr>
          <p:cNvSpPr txBox="1"/>
          <p:nvPr/>
        </p:nvSpPr>
        <p:spPr>
          <a:xfrm>
            <a:off x="1246809" y="4040563"/>
            <a:ext cx="1698361" cy="600164"/>
          </a:xfrm>
          <a:prstGeom prst="rect">
            <a:avLst/>
          </a:prstGeom>
          <a:noFill/>
        </p:spPr>
        <p:txBody>
          <a:bodyPr wrap="square" rtlCol="0">
            <a:spAutoFit/>
          </a:bodyPr>
          <a:lstStyle/>
          <a:p>
            <a:r>
              <a:rPr lang="en-SG" sz="1100" dirty="0">
                <a:latin typeface="Bahnschrift" panose="020B0502040204020203" pitchFamily="34" charset="0"/>
              </a:rPr>
              <a:t>Thet Thet</a:t>
            </a:r>
          </a:p>
          <a:p>
            <a:pPr marL="285750" indent="-285750">
              <a:buFont typeface="Arial" panose="020B0604020202020204" pitchFamily="34" charset="0"/>
              <a:buChar char="•"/>
            </a:pPr>
            <a:r>
              <a:rPr lang="en-SG" sz="1100" dirty="0">
                <a:latin typeface="Bahnschrift" panose="020B0502040204020203" pitchFamily="34" charset="0"/>
              </a:rPr>
              <a:t>Deputy Back End Developer</a:t>
            </a:r>
          </a:p>
        </p:txBody>
      </p:sp>
      <p:sp>
        <p:nvSpPr>
          <p:cNvPr id="28" name="TextBox 27">
            <a:extLst>
              <a:ext uri="{FF2B5EF4-FFF2-40B4-BE49-F238E27FC236}">
                <a16:creationId xmlns:a16="http://schemas.microsoft.com/office/drawing/2014/main" id="{E9C642B0-4102-4249-8609-25A0F1EE72EA}"/>
              </a:ext>
            </a:extLst>
          </p:cNvPr>
          <p:cNvSpPr txBox="1"/>
          <p:nvPr/>
        </p:nvSpPr>
        <p:spPr>
          <a:xfrm>
            <a:off x="3554203" y="3985996"/>
            <a:ext cx="1698361" cy="600164"/>
          </a:xfrm>
          <a:prstGeom prst="rect">
            <a:avLst/>
          </a:prstGeom>
          <a:noFill/>
        </p:spPr>
        <p:txBody>
          <a:bodyPr wrap="square" rtlCol="0">
            <a:spAutoFit/>
          </a:bodyPr>
          <a:lstStyle/>
          <a:p>
            <a:r>
              <a:rPr lang="en-SG" sz="1100" dirty="0">
                <a:latin typeface="Bahnschrift" panose="020B0502040204020203" pitchFamily="34" charset="0"/>
              </a:rPr>
              <a:t>Shawn</a:t>
            </a:r>
          </a:p>
          <a:p>
            <a:pPr marL="285750" indent="-285750">
              <a:buFont typeface="Arial" panose="020B0604020202020204" pitchFamily="34" charset="0"/>
              <a:buChar char="•"/>
            </a:pPr>
            <a:r>
              <a:rPr lang="en-SG" sz="1100" dirty="0">
                <a:latin typeface="Bahnschrift" panose="020B0502040204020203" pitchFamily="34" charset="0"/>
              </a:rPr>
              <a:t>Deputy Back End Developer</a:t>
            </a:r>
          </a:p>
        </p:txBody>
      </p:sp>
      <p:sp>
        <p:nvSpPr>
          <p:cNvPr id="29" name="TextBox 28">
            <a:extLst>
              <a:ext uri="{FF2B5EF4-FFF2-40B4-BE49-F238E27FC236}">
                <a16:creationId xmlns:a16="http://schemas.microsoft.com/office/drawing/2014/main" id="{FC25492A-6A12-436A-A3C1-5C1F0ACC17EF}"/>
              </a:ext>
            </a:extLst>
          </p:cNvPr>
          <p:cNvSpPr txBox="1"/>
          <p:nvPr/>
        </p:nvSpPr>
        <p:spPr>
          <a:xfrm>
            <a:off x="5863099" y="3985996"/>
            <a:ext cx="1698361" cy="600164"/>
          </a:xfrm>
          <a:prstGeom prst="rect">
            <a:avLst/>
          </a:prstGeom>
          <a:noFill/>
        </p:spPr>
        <p:txBody>
          <a:bodyPr wrap="square" rtlCol="0">
            <a:spAutoFit/>
          </a:bodyPr>
          <a:lstStyle/>
          <a:p>
            <a:r>
              <a:rPr lang="en-SG" sz="1100" dirty="0">
                <a:latin typeface="Bahnschrift" panose="020B0502040204020203" pitchFamily="34" charset="0"/>
              </a:rPr>
              <a:t>Zang Yu</a:t>
            </a:r>
          </a:p>
          <a:p>
            <a:pPr marL="285750" indent="-285750">
              <a:buFont typeface="Arial" panose="020B0604020202020204" pitchFamily="34" charset="0"/>
              <a:buChar char="•"/>
            </a:pPr>
            <a:r>
              <a:rPr lang="en-SG" sz="1100" dirty="0">
                <a:latin typeface="Bahnschrift" panose="020B0502040204020203" pitchFamily="34" charset="0"/>
              </a:rPr>
              <a:t>Deputy Back End Developer</a:t>
            </a:r>
          </a:p>
        </p:txBody>
      </p:sp>
    </p:spTree>
    <p:extLst>
      <p:ext uri="{BB962C8B-B14F-4D97-AF65-F5344CB8AC3E}">
        <p14:creationId xmlns:p14="http://schemas.microsoft.com/office/powerpoint/2010/main" val="1675053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Task Metrics</a:t>
            </a:r>
          </a:p>
        </p:txBody>
      </p:sp>
      <p:pic>
        <p:nvPicPr>
          <p:cNvPr id="2" name="Picture 1">
            <a:extLst>
              <a:ext uri="{FF2B5EF4-FFF2-40B4-BE49-F238E27FC236}">
                <a16:creationId xmlns:a16="http://schemas.microsoft.com/office/drawing/2014/main" id="{FE7824BE-C337-4503-A15F-B82CF2D333CB}"/>
              </a:ext>
            </a:extLst>
          </p:cNvPr>
          <p:cNvPicPr>
            <a:picLocks noChangeAspect="1"/>
          </p:cNvPicPr>
          <p:nvPr/>
        </p:nvPicPr>
        <p:blipFill>
          <a:blip r:embed="rId3"/>
          <a:stretch>
            <a:fillRect/>
          </a:stretch>
        </p:blipFill>
        <p:spPr>
          <a:xfrm>
            <a:off x="1082040" y="543230"/>
            <a:ext cx="6614160" cy="3624033"/>
          </a:xfrm>
          <a:prstGeom prst="rect">
            <a:avLst/>
          </a:prstGeom>
        </p:spPr>
      </p:pic>
    </p:spTree>
    <p:extLst>
      <p:ext uri="{BB962C8B-B14F-4D97-AF65-F5344CB8AC3E}">
        <p14:creationId xmlns:p14="http://schemas.microsoft.com/office/powerpoint/2010/main" val="2024631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Bug Metrics</a:t>
            </a:r>
          </a:p>
        </p:txBody>
      </p:sp>
      <p:pic>
        <p:nvPicPr>
          <p:cNvPr id="2" name="Picture 1">
            <a:extLst>
              <a:ext uri="{FF2B5EF4-FFF2-40B4-BE49-F238E27FC236}">
                <a16:creationId xmlns:a16="http://schemas.microsoft.com/office/drawing/2014/main" id="{CBB2E45E-F0DE-4B04-8C7D-66A25C1E5A3D}"/>
              </a:ext>
            </a:extLst>
          </p:cNvPr>
          <p:cNvPicPr>
            <a:picLocks noChangeAspect="1"/>
          </p:cNvPicPr>
          <p:nvPr/>
        </p:nvPicPr>
        <p:blipFill>
          <a:blip r:embed="rId3"/>
          <a:stretch>
            <a:fillRect/>
          </a:stretch>
        </p:blipFill>
        <p:spPr>
          <a:xfrm>
            <a:off x="1082040" y="609699"/>
            <a:ext cx="6629400" cy="3482611"/>
          </a:xfrm>
          <a:prstGeom prst="rect">
            <a:avLst/>
          </a:prstGeom>
        </p:spPr>
      </p:pic>
    </p:spTree>
    <p:extLst>
      <p:ext uri="{BB962C8B-B14F-4D97-AF65-F5344CB8AC3E}">
        <p14:creationId xmlns:p14="http://schemas.microsoft.com/office/powerpoint/2010/main" val="1621114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Bug Metrics</a:t>
            </a:r>
          </a:p>
        </p:txBody>
      </p:sp>
      <p:pic>
        <p:nvPicPr>
          <p:cNvPr id="2" name="Picture 1">
            <a:extLst>
              <a:ext uri="{FF2B5EF4-FFF2-40B4-BE49-F238E27FC236}">
                <a16:creationId xmlns:a16="http://schemas.microsoft.com/office/drawing/2014/main" id="{BD91E414-E433-41AA-99AD-915363F46BC4}"/>
              </a:ext>
            </a:extLst>
          </p:cNvPr>
          <p:cNvPicPr>
            <a:picLocks noChangeAspect="1"/>
          </p:cNvPicPr>
          <p:nvPr/>
        </p:nvPicPr>
        <p:blipFill>
          <a:blip r:embed="rId3"/>
          <a:stretch>
            <a:fillRect/>
          </a:stretch>
        </p:blipFill>
        <p:spPr>
          <a:xfrm>
            <a:off x="1066800" y="507340"/>
            <a:ext cx="6640258" cy="3461719"/>
          </a:xfrm>
          <a:prstGeom prst="rect">
            <a:avLst/>
          </a:prstGeom>
        </p:spPr>
      </p:pic>
    </p:spTree>
    <p:extLst>
      <p:ext uri="{BB962C8B-B14F-4D97-AF65-F5344CB8AC3E}">
        <p14:creationId xmlns:p14="http://schemas.microsoft.com/office/powerpoint/2010/main" val="2466099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Risk Management</a:t>
            </a:r>
          </a:p>
        </p:txBody>
      </p:sp>
      <p:pic>
        <p:nvPicPr>
          <p:cNvPr id="3" name="Picture 2">
            <a:extLst>
              <a:ext uri="{FF2B5EF4-FFF2-40B4-BE49-F238E27FC236}">
                <a16:creationId xmlns:a16="http://schemas.microsoft.com/office/drawing/2014/main" id="{4206E5AD-0F4A-4029-9110-3DAFE424823C}"/>
              </a:ext>
            </a:extLst>
          </p:cNvPr>
          <p:cNvPicPr>
            <a:picLocks noChangeAspect="1"/>
          </p:cNvPicPr>
          <p:nvPr/>
        </p:nvPicPr>
        <p:blipFill>
          <a:blip r:embed="rId3"/>
          <a:stretch>
            <a:fillRect/>
          </a:stretch>
        </p:blipFill>
        <p:spPr>
          <a:xfrm>
            <a:off x="991192" y="1247240"/>
            <a:ext cx="7161616" cy="2981860"/>
          </a:xfrm>
          <a:prstGeom prst="rect">
            <a:avLst/>
          </a:prstGeom>
        </p:spPr>
      </p:pic>
    </p:spTree>
    <p:extLst>
      <p:ext uri="{BB962C8B-B14F-4D97-AF65-F5344CB8AC3E}">
        <p14:creationId xmlns:p14="http://schemas.microsoft.com/office/powerpoint/2010/main" val="1101394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Risk Management</a:t>
            </a:r>
          </a:p>
        </p:txBody>
      </p:sp>
      <p:pic>
        <p:nvPicPr>
          <p:cNvPr id="2" name="Picture 1">
            <a:extLst>
              <a:ext uri="{FF2B5EF4-FFF2-40B4-BE49-F238E27FC236}">
                <a16:creationId xmlns:a16="http://schemas.microsoft.com/office/drawing/2014/main" id="{8C3BE05A-F211-41A4-92A7-88BA29B395A1}"/>
              </a:ext>
            </a:extLst>
          </p:cNvPr>
          <p:cNvPicPr>
            <a:picLocks noChangeAspect="1"/>
          </p:cNvPicPr>
          <p:nvPr/>
        </p:nvPicPr>
        <p:blipFill>
          <a:blip r:embed="rId3"/>
          <a:stretch>
            <a:fillRect/>
          </a:stretch>
        </p:blipFill>
        <p:spPr>
          <a:xfrm>
            <a:off x="1036320" y="629712"/>
            <a:ext cx="6675120" cy="3599388"/>
          </a:xfrm>
          <a:prstGeom prst="rect">
            <a:avLst/>
          </a:prstGeom>
        </p:spPr>
      </p:pic>
    </p:spTree>
    <p:extLst>
      <p:ext uri="{BB962C8B-B14F-4D97-AF65-F5344CB8AC3E}">
        <p14:creationId xmlns:p14="http://schemas.microsoft.com/office/powerpoint/2010/main" val="1111978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2" name="Picture 1">
            <a:extLst>
              <a:ext uri="{FF2B5EF4-FFF2-40B4-BE49-F238E27FC236}">
                <a16:creationId xmlns:a16="http://schemas.microsoft.com/office/drawing/2014/main" id="{D4DA079D-A055-49D5-837C-26881501F219}"/>
              </a:ext>
            </a:extLst>
          </p:cNvPr>
          <p:cNvPicPr>
            <a:picLocks noChangeAspect="1"/>
          </p:cNvPicPr>
          <p:nvPr/>
        </p:nvPicPr>
        <p:blipFill>
          <a:blip r:embed="rId3"/>
          <a:stretch>
            <a:fillRect/>
          </a:stretch>
        </p:blipFill>
        <p:spPr>
          <a:xfrm>
            <a:off x="1143000" y="474650"/>
            <a:ext cx="6553200" cy="3754450"/>
          </a:xfrm>
          <a:prstGeom prst="rect">
            <a:avLst/>
          </a:prstGeom>
        </p:spPr>
      </p:pic>
    </p:spTree>
    <p:extLst>
      <p:ext uri="{BB962C8B-B14F-4D97-AF65-F5344CB8AC3E}">
        <p14:creationId xmlns:p14="http://schemas.microsoft.com/office/powerpoint/2010/main" val="50516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3" name="Picture 2">
            <a:extLst>
              <a:ext uri="{FF2B5EF4-FFF2-40B4-BE49-F238E27FC236}">
                <a16:creationId xmlns:a16="http://schemas.microsoft.com/office/drawing/2014/main" id="{6C99E5D3-DD5B-4300-8117-28D5DF322975}"/>
              </a:ext>
            </a:extLst>
          </p:cNvPr>
          <p:cNvPicPr>
            <a:picLocks noChangeAspect="1"/>
          </p:cNvPicPr>
          <p:nvPr/>
        </p:nvPicPr>
        <p:blipFill>
          <a:blip r:embed="rId3"/>
          <a:stretch>
            <a:fillRect/>
          </a:stretch>
        </p:blipFill>
        <p:spPr>
          <a:xfrm>
            <a:off x="1051560" y="526580"/>
            <a:ext cx="6659880" cy="3702520"/>
          </a:xfrm>
          <a:prstGeom prst="rect">
            <a:avLst/>
          </a:prstGeom>
        </p:spPr>
      </p:pic>
    </p:spTree>
    <p:extLst>
      <p:ext uri="{BB962C8B-B14F-4D97-AF65-F5344CB8AC3E}">
        <p14:creationId xmlns:p14="http://schemas.microsoft.com/office/powerpoint/2010/main" val="1715254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3" name="Picture 2">
            <a:extLst>
              <a:ext uri="{FF2B5EF4-FFF2-40B4-BE49-F238E27FC236}">
                <a16:creationId xmlns:a16="http://schemas.microsoft.com/office/drawing/2014/main" id="{FE2E3D18-14AA-4E94-AE31-41633597C7F4}"/>
              </a:ext>
            </a:extLst>
          </p:cNvPr>
          <p:cNvPicPr>
            <a:picLocks noChangeAspect="1"/>
          </p:cNvPicPr>
          <p:nvPr/>
        </p:nvPicPr>
        <p:blipFill>
          <a:blip r:embed="rId3"/>
          <a:stretch>
            <a:fillRect/>
          </a:stretch>
        </p:blipFill>
        <p:spPr>
          <a:xfrm>
            <a:off x="651510" y="1629998"/>
            <a:ext cx="7840980" cy="2163973"/>
          </a:xfrm>
          <a:prstGeom prst="rect">
            <a:avLst/>
          </a:prstGeom>
        </p:spPr>
      </p:pic>
    </p:spTree>
    <p:extLst>
      <p:ext uri="{BB962C8B-B14F-4D97-AF65-F5344CB8AC3E}">
        <p14:creationId xmlns:p14="http://schemas.microsoft.com/office/powerpoint/2010/main" val="1710965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7.</a:t>
            </a:r>
            <a:endParaRPr dirty="0">
              <a:solidFill>
                <a:srgbClr val="4A5C65"/>
              </a:solidFill>
            </a:endParaRPr>
          </a:p>
          <a:p>
            <a:pPr marL="0" lvl="0" indent="0" algn="ctr" rtl="0">
              <a:spcBef>
                <a:spcPts val="0"/>
              </a:spcBef>
              <a:spcAft>
                <a:spcPts val="0"/>
              </a:spcAft>
              <a:buNone/>
            </a:pPr>
            <a:r>
              <a:rPr lang="en-US" dirty="0"/>
              <a:t>Learning Outcomes</a:t>
            </a:r>
            <a:endParaRPr dirty="0"/>
          </a:p>
        </p:txBody>
      </p:sp>
    </p:spTree>
    <p:extLst>
      <p:ext uri="{BB962C8B-B14F-4D97-AF65-F5344CB8AC3E}">
        <p14:creationId xmlns:p14="http://schemas.microsoft.com/office/powerpoint/2010/main" val="2024412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Hui Xin</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94381"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dirty="0">
                <a:solidFill>
                  <a:schemeClr val="tx1"/>
                </a:solidFill>
              </a:rPr>
              <a:t>As the Project Manager, I have realized the importance of planning ahead. In the earlier iterations, it was during Summer Break and hence there were not many issues with clashing schedules. However, as school starts and all of us taking different mods, it is getting increasingly difficult to arrange for meetings. In addition, with the workload of other mods and exams, more efforts are required for the delegating of work to ensure my members could balance FYP and other mods without compromising on either.</a:t>
            </a:r>
          </a:p>
          <a:p>
            <a:pPr marL="0" lvl="0" indent="0" algn="l" rtl="0">
              <a:spcBef>
                <a:spcPts val="600"/>
              </a:spcBef>
              <a:spcAft>
                <a:spcPts val="0"/>
              </a:spcAft>
              <a:buNone/>
            </a:pPr>
            <a:endParaRPr lang="en-US" sz="1100" dirty="0">
              <a:solidFill>
                <a:schemeClr val="tx1"/>
              </a:solidFill>
            </a:endParaRPr>
          </a:p>
          <a:p>
            <a:pPr marL="0" lvl="0" indent="0" algn="l" rtl="0">
              <a:spcBef>
                <a:spcPts val="600"/>
              </a:spcBef>
              <a:spcAft>
                <a:spcPts val="0"/>
              </a:spcAft>
              <a:buNone/>
            </a:pPr>
            <a:r>
              <a:rPr lang="en-US" sz="1100" dirty="0">
                <a:solidFill>
                  <a:schemeClr val="tx1"/>
                </a:solidFill>
              </a:rPr>
              <a:t>In addition, this is actually the first time I have participated in the Front End developing and I have learnt a lot, ranging from how to source and utilize libraries as well as how to design an interface that would best suit the needs of our clients.</a:t>
            </a:r>
            <a:endParaRPr sz="1100" dirty="0">
              <a:solidFill>
                <a:schemeClr val="tx1"/>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pic>
        <p:nvPicPr>
          <p:cNvPr id="6" name="Picture Placeholder 8">
            <a:extLst>
              <a:ext uri="{FF2B5EF4-FFF2-40B4-BE49-F238E27FC236}">
                <a16:creationId xmlns:a16="http://schemas.microsoft.com/office/drawing/2014/main" id="{A3659889-EFCA-4A8C-92BF-A6EA88F80958}"/>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6380181" y="1831695"/>
            <a:ext cx="1798638"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60101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4" y="559475"/>
            <a:ext cx="2286705"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Project Overview</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Graphic 2">
            <a:extLst>
              <a:ext uri="{FF2B5EF4-FFF2-40B4-BE49-F238E27FC236}">
                <a16:creationId xmlns:a16="http://schemas.microsoft.com/office/drawing/2014/main" id="{71D84A4F-BF19-4872-A789-BF4E3E2EA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3307" y="3411909"/>
            <a:ext cx="765104" cy="765104"/>
          </a:xfrm>
          <a:prstGeom prst="rect">
            <a:avLst/>
          </a:prstGeom>
        </p:spPr>
      </p:pic>
      <p:pic>
        <p:nvPicPr>
          <p:cNvPr id="5" name="Graphic 4">
            <a:extLst>
              <a:ext uri="{FF2B5EF4-FFF2-40B4-BE49-F238E27FC236}">
                <a16:creationId xmlns:a16="http://schemas.microsoft.com/office/drawing/2014/main" id="{86CECC51-05D8-46DB-8F78-F5EEFD7E22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23307" y="2211210"/>
            <a:ext cx="765104" cy="765104"/>
          </a:xfrm>
          <a:prstGeom prst="rect">
            <a:avLst/>
          </a:prstGeom>
        </p:spPr>
      </p:pic>
      <p:pic>
        <p:nvPicPr>
          <p:cNvPr id="7" name="Graphic 6">
            <a:extLst>
              <a:ext uri="{FF2B5EF4-FFF2-40B4-BE49-F238E27FC236}">
                <a16:creationId xmlns:a16="http://schemas.microsoft.com/office/drawing/2014/main" id="{7C0C5D31-8E6E-41BB-B9B7-88615D76FF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23307" y="1010511"/>
            <a:ext cx="765104" cy="765104"/>
          </a:xfrm>
          <a:prstGeom prst="rect">
            <a:avLst/>
          </a:prstGeom>
        </p:spPr>
      </p:pic>
      <p:sp>
        <p:nvSpPr>
          <p:cNvPr id="8" name="TextBox 7">
            <a:extLst>
              <a:ext uri="{FF2B5EF4-FFF2-40B4-BE49-F238E27FC236}">
                <a16:creationId xmlns:a16="http://schemas.microsoft.com/office/drawing/2014/main" id="{819DE9CD-45F8-4F4A-9DD0-FD3F85D2D301}"/>
              </a:ext>
            </a:extLst>
          </p:cNvPr>
          <p:cNvSpPr txBox="1"/>
          <p:nvPr/>
        </p:nvSpPr>
        <p:spPr>
          <a:xfrm>
            <a:off x="3962689" y="1234440"/>
            <a:ext cx="2339340" cy="307777"/>
          </a:xfrm>
          <a:prstGeom prst="rect">
            <a:avLst/>
          </a:prstGeom>
          <a:noFill/>
        </p:spPr>
        <p:txBody>
          <a:bodyPr wrap="square" rtlCol="0">
            <a:spAutoFit/>
          </a:bodyPr>
          <a:lstStyle/>
          <a:p>
            <a:r>
              <a:rPr lang="en-US" dirty="0">
                <a:latin typeface="Roboto Slab Light"/>
              </a:rPr>
              <a:t>Integrated Web Application</a:t>
            </a:r>
            <a:endParaRPr lang="en-SG" dirty="0">
              <a:latin typeface="Roboto Slab Light"/>
            </a:endParaRPr>
          </a:p>
        </p:txBody>
      </p:sp>
      <p:sp>
        <p:nvSpPr>
          <p:cNvPr id="11" name="TextBox 10">
            <a:extLst>
              <a:ext uri="{FF2B5EF4-FFF2-40B4-BE49-F238E27FC236}">
                <a16:creationId xmlns:a16="http://schemas.microsoft.com/office/drawing/2014/main" id="{4A06FC23-83DD-44E7-8E50-E3EAA834C2F0}"/>
              </a:ext>
            </a:extLst>
          </p:cNvPr>
          <p:cNvSpPr txBox="1"/>
          <p:nvPr/>
        </p:nvSpPr>
        <p:spPr>
          <a:xfrm>
            <a:off x="3962689" y="2332152"/>
            <a:ext cx="3484735" cy="523220"/>
          </a:xfrm>
          <a:prstGeom prst="rect">
            <a:avLst/>
          </a:prstGeom>
          <a:noFill/>
        </p:spPr>
        <p:txBody>
          <a:bodyPr wrap="square" rtlCol="0">
            <a:spAutoFit/>
          </a:bodyPr>
          <a:lstStyle/>
          <a:p>
            <a:r>
              <a:rPr lang="en-US" dirty="0">
                <a:latin typeface="Roboto Slab Light"/>
              </a:rPr>
              <a:t>To support operations of the Centre and administrative activities carried out</a:t>
            </a:r>
            <a:endParaRPr lang="en-SG" dirty="0">
              <a:latin typeface="Roboto Slab Light"/>
            </a:endParaRPr>
          </a:p>
        </p:txBody>
      </p:sp>
      <p:sp>
        <p:nvSpPr>
          <p:cNvPr id="12" name="TextBox 11">
            <a:extLst>
              <a:ext uri="{FF2B5EF4-FFF2-40B4-BE49-F238E27FC236}">
                <a16:creationId xmlns:a16="http://schemas.microsoft.com/office/drawing/2014/main" id="{3713E033-4DBC-4DDB-A1EC-5F0E3C0CA287}"/>
              </a:ext>
            </a:extLst>
          </p:cNvPr>
          <p:cNvSpPr txBox="1"/>
          <p:nvPr/>
        </p:nvSpPr>
        <p:spPr>
          <a:xfrm>
            <a:off x="3962689" y="3532851"/>
            <a:ext cx="4155295" cy="523220"/>
          </a:xfrm>
          <a:prstGeom prst="rect">
            <a:avLst/>
          </a:prstGeom>
          <a:noFill/>
        </p:spPr>
        <p:txBody>
          <a:bodyPr wrap="square" rtlCol="0">
            <a:spAutoFit/>
          </a:bodyPr>
          <a:lstStyle/>
          <a:p>
            <a:r>
              <a:rPr lang="en-US" dirty="0">
                <a:latin typeface="Roboto Slab Light"/>
              </a:rPr>
              <a:t>Facilitate the tracking of performances for parents and provide motivational incentives for students</a:t>
            </a:r>
            <a:endParaRPr lang="en-SG" dirty="0">
              <a:latin typeface="Roboto Slab Light"/>
            </a:endParaRPr>
          </a:p>
        </p:txBody>
      </p:sp>
    </p:spTree>
    <p:extLst>
      <p:ext uri="{BB962C8B-B14F-4D97-AF65-F5344CB8AC3E}">
        <p14:creationId xmlns:p14="http://schemas.microsoft.com/office/powerpoint/2010/main" val="931771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Moh </a:t>
            </a:r>
            <a:r>
              <a:rPr lang="en-SG" sz="6000" dirty="0" err="1">
                <a:solidFill>
                  <a:srgbClr val="FF0000"/>
                </a:solidFill>
              </a:rPr>
              <a:t>Moh</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31959"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dirty="0">
                <a:solidFill>
                  <a:schemeClr val="tx1"/>
                </a:solidFill>
              </a:rPr>
              <a:t>The project till now has gave me many knowledge on User Experiences which I had vague knowledge before. An example would be the issue of the page always refreshing upon the completion of a single action. When designing, I did not take that into account and upon testing and receiving feedbacks from the actual users, I actually learnt how to design with the users in mind.</a:t>
            </a:r>
          </a:p>
          <a:p>
            <a:pPr marL="0" lvl="0" indent="0" algn="l" rtl="0">
              <a:spcBef>
                <a:spcPts val="600"/>
              </a:spcBef>
              <a:spcAft>
                <a:spcPts val="0"/>
              </a:spcAft>
              <a:buNone/>
            </a:pPr>
            <a:endParaRPr lang="en-US" sz="1200" dirty="0">
              <a:solidFill>
                <a:schemeClr val="tx1"/>
              </a:solidFill>
            </a:endParaRPr>
          </a:p>
          <a:p>
            <a:pPr marL="0" lvl="0" indent="0" algn="l" rtl="0">
              <a:spcBef>
                <a:spcPts val="600"/>
              </a:spcBef>
              <a:spcAft>
                <a:spcPts val="0"/>
              </a:spcAft>
              <a:buNone/>
            </a:pPr>
            <a:r>
              <a:rPr lang="en-US" sz="1200" dirty="0">
                <a:solidFill>
                  <a:schemeClr val="tx1"/>
                </a:solidFill>
              </a:rPr>
              <a:t>In addition, I </a:t>
            </a:r>
            <a:r>
              <a:rPr lang="en-US" sz="1200" dirty="0" err="1">
                <a:solidFill>
                  <a:schemeClr val="tx1"/>
                </a:solidFill>
              </a:rPr>
              <a:t>realise</a:t>
            </a:r>
            <a:r>
              <a:rPr lang="en-US" sz="1200" dirty="0">
                <a:solidFill>
                  <a:schemeClr val="tx1"/>
                </a:solidFill>
              </a:rPr>
              <a:t> the importance of time management more as I progress further into the iterations as there is a need for proper time management so I could juggle my other mods together with FYP.</a:t>
            </a:r>
            <a:endParaRPr sz="1200" dirty="0">
              <a:solidFill>
                <a:schemeClr val="tx1"/>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7" name="Picture Placeholder 12">
            <a:extLst>
              <a:ext uri="{FF2B5EF4-FFF2-40B4-BE49-F238E27FC236}">
                <a16:creationId xmlns:a16="http://schemas.microsoft.com/office/drawing/2014/main" id="{0A65769D-0CDF-4D41-8955-AB1D45A9424E}"/>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6317759" y="1930466"/>
            <a:ext cx="1800225"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8313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Riana</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33547" cy="1769700"/>
          </a:xfrm>
          <a:prstGeom prst="rect">
            <a:avLst/>
          </a:prstGeom>
        </p:spPr>
        <p:txBody>
          <a:bodyPr spcFirstLastPara="1" wrap="square" lIns="91425" tIns="91425" rIns="91425" bIns="91425" anchor="t" anchorCtr="0">
            <a:noAutofit/>
          </a:bodyPr>
          <a:lstStyle/>
          <a:p>
            <a:pPr marL="0" lvl="0" indent="0">
              <a:buNone/>
            </a:pPr>
            <a:r>
              <a:rPr lang="en-US" sz="1400" dirty="0">
                <a:solidFill>
                  <a:schemeClr val="tx1"/>
                </a:solidFill>
              </a:rPr>
              <a:t>As a lead back-end developer, I have gained experience working with our client. Most importantly, I have gained experience in understanding and implementing the system based on client's requirement so that we can deliver a solid system to our client.</a:t>
            </a:r>
          </a:p>
          <a:p>
            <a:pPr marL="0" lvl="0" indent="0">
              <a:buNone/>
            </a:pPr>
            <a:r>
              <a:rPr lang="en-US" sz="1400" dirty="0">
                <a:solidFill>
                  <a:schemeClr val="tx1"/>
                </a:solidFill>
              </a:rPr>
              <a:t>Besides, as a member of the team, I have learnt to work as a team, and gain knowledge from the rest of the team while I also share the knowledge I have.</a:t>
            </a:r>
            <a:endParaRPr sz="1400" dirty="0">
              <a:solidFill>
                <a:schemeClr val="tx1"/>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7" name="Picture Placeholder 14">
            <a:extLst>
              <a:ext uri="{FF2B5EF4-FFF2-40B4-BE49-F238E27FC236}">
                <a16:creationId xmlns:a16="http://schemas.microsoft.com/office/drawing/2014/main" id="{4DA78970-EAED-4187-B336-85646533AD3E}"/>
              </a:ext>
            </a:extLst>
          </p:cNvPr>
          <p:cNvPicPr>
            <a:picLocks noChangeAspect="1"/>
          </p:cNvPicPr>
          <p:nvPr/>
        </p:nvPicPr>
        <p:blipFill>
          <a:blip r:embed="rId3" cstate="print">
            <a:extLst>
              <a:ext uri="{28A0092B-C50C-407E-A947-70E740481C1C}">
                <a14:useLocalDpi xmlns:a14="http://schemas.microsoft.com/office/drawing/2010/main" val="0"/>
              </a:ext>
            </a:extLst>
          </a:blip>
          <a:srcRect l="11567" r="11567"/>
          <a:stretch>
            <a:fillRect/>
          </a:stretch>
        </p:blipFill>
        <p:spPr>
          <a:xfrm>
            <a:off x="6319347" y="1999046"/>
            <a:ext cx="1798637"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372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Shawn</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394960" cy="1769700"/>
          </a:xfrm>
          <a:prstGeom prst="rect">
            <a:avLst/>
          </a:prstGeom>
        </p:spPr>
        <p:txBody>
          <a:bodyPr spcFirstLastPara="1" wrap="square" lIns="91425" tIns="91425" rIns="91425" bIns="91425" anchor="t" anchorCtr="0">
            <a:noAutofit/>
          </a:bodyPr>
          <a:lstStyle/>
          <a:p>
            <a:pPr marL="0" lvl="0" indent="0">
              <a:buNone/>
            </a:pPr>
            <a:r>
              <a:rPr lang="en-US" sz="1400" dirty="0">
                <a:solidFill>
                  <a:schemeClr val="tx1"/>
                </a:solidFill>
              </a:rPr>
              <a:t>With 5 mods including </a:t>
            </a:r>
            <a:r>
              <a:rPr lang="en-US" sz="1400" dirty="0" err="1">
                <a:solidFill>
                  <a:schemeClr val="tx1"/>
                </a:solidFill>
              </a:rPr>
              <a:t>fyp</a:t>
            </a:r>
            <a:r>
              <a:rPr lang="en-US" sz="1400" dirty="0">
                <a:solidFill>
                  <a:schemeClr val="tx1"/>
                </a:solidFill>
              </a:rPr>
              <a:t> as well as two sports competitions has made me very pressed for time. However, it better taught me how to manage and plan my time. It has also taught me how to better work in a team, not to overpromise deadlines for example. </a:t>
            </a:r>
          </a:p>
          <a:p>
            <a:pPr marL="0" lvl="0" indent="0">
              <a:buNone/>
            </a:pPr>
            <a:endParaRPr lang="en-US" sz="1400" dirty="0">
              <a:solidFill>
                <a:schemeClr val="tx1"/>
              </a:solidFill>
            </a:endParaRPr>
          </a:p>
          <a:p>
            <a:pPr marL="0" lvl="0" indent="0">
              <a:buNone/>
            </a:pPr>
            <a:r>
              <a:rPr lang="en-US" sz="1400" dirty="0">
                <a:solidFill>
                  <a:schemeClr val="tx1"/>
                </a:solidFill>
              </a:rPr>
              <a:t>Through this project I have also improved my coding proficiency and expanded my knowledge on languages.</a:t>
            </a:r>
            <a:endParaRPr sz="1400" dirty="0">
              <a:solidFill>
                <a:schemeClr val="tx1"/>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pic>
        <p:nvPicPr>
          <p:cNvPr id="7" name="Picture Placeholder 10">
            <a:extLst>
              <a:ext uri="{FF2B5EF4-FFF2-40B4-BE49-F238E27FC236}">
                <a16:creationId xmlns:a16="http://schemas.microsoft.com/office/drawing/2014/main" id="{F599E6D9-B772-4EE5-AB0C-E395311C96DE}"/>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6390008" y="2087050"/>
            <a:ext cx="1727976" cy="234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10027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Thet </a:t>
            </a:r>
            <a:r>
              <a:rPr lang="en-SG" sz="6000" dirty="0" err="1">
                <a:solidFill>
                  <a:srgbClr val="FF0000"/>
                </a:solidFill>
              </a:rPr>
              <a:t>Thet</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15940" cy="1769700"/>
          </a:xfrm>
          <a:prstGeom prst="rect">
            <a:avLst/>
          </a:prstGeom>
        </p:spPr>
        <p:txBody>
          <a:bodyPr spcFirstLastPara="1" wrap="square" lIns="91425" tIns="91425" rIns="91425" bIns="91425" anchor="t" anchorCtr="0">
            <a:noAutofit/>
          </a:bodyPr>
          <a:lstStyle/>
          <a:p>
            <a:pPr marL="101600" indent="0">
              <a:buNone/>
            </a:pPr>
            <a:r>
              <a:rPr lang="en-US" sz="1400" dirty="0">
                <a:solidFill>
                  <a:schemeClr val="tx1"/>
                </a:solidFill>
              </a:rPr>
              <a:t>As a Back End Developer, I work a lot with coding logic and technical implementations. Certain frameworks or libraries are foreign to me and I have to </a:t>
            </a:r>
            <a:r>
              <a:rPr lang="en-US" sz="1400" dirty="0" err="1">
                <a:solidFill>
                  <a:schemeClr val="tx1"/>
                </a:solidFill>
              </a:rPr>
              <a:t>familarise</a:t>
            </a:r>
            <a:r>
              <a:rPr lang="en-US" sz="1400" dirty="0">
                <a:solidFill>
                  <a:schemeClr val="tx1"/>
                </a:solidFill>
              </a:rPr>
              <a:t> myself with those technical tools in the shortest time possible due to our tight schedule. Hence, consistent learning throughout development and time management became my key takeaways from this project, aside from all the new technical knowledge.</a:t>
            </a: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pic>
        <p:nvPicPr>
          <p:cNvPr id="7" name="Picture Placeholder 13">
            <a:extLst>
              <a:ext uri="{FF2B5EF4-FFF2-40B4-BE49-F238E27FC236}">
                <a16:creationId xmlns:a16="http://schemas.microsoft.com/office/drawing/2014/main" id="{72A4EF8D-41FF-4066-9834-CA01973472A4}"/>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6389792" y="1961235"/>
            <a:ext cx="1728192"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43751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dirty="0">
                <a:solidFill>
                  <a:srgbClr val="FF0000"/>
                </a:solidFill>
              </a:rPr>
              <a:t>Z</a:t>
            </a:r>
            <a:r>
              <a:rPr lang="en-SG" sz="6000" dirty="0">
                <a:solidFill>
                  <a:srgbClr val="FF0000"/>
                </a:solidFill>
              </a:rPr>
              <a:t>ang Yu</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705516"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dirty="0">
                <a:solidFill>
                  <a:schemeClr val="tx1"/>
                </a:solidFill>
              </a:rPr>
              <a:t>Time management was one of the most important takeaways from the project for me till date as I am juggling between 4 other mods and FYP. There is a need for me to be able to maintain my grades yet not compromise on my quality of work and quantity of contribution to the team.</a:t>
            </a:r>
          </a:p>
          <a:p>
            <a:pPr marL="0" lvl="0" indent="0" algn="l" rtl="0">
              <a:spcBef>
                <a:spcPts val="600"/>
              </a:spcBef>
              <a:spcAft>
                <a:spcPts val="0"/>
              </a:spcAft>
              <a:buNone/>
            </a:pPr>
            <a:endParaRPr lang="en-US" sz="1200" dirty="0">
              <a:solidFill>
                <a:schemeClr val="tx1"/>
              </a:solidFill>
            </a:endParaRPr>
          </a:p>
          <a:p>
            <a:pPr marL="0" lvl="0" indent="0" algn="l" rtl="0">
              <a:spcBef>
                <a:spcPts val="600"/>
              </a:spcBef>
              <a:spcAft>
                <a:spcPts val="0"/>
              </a:spcAft>
              <a:buNone/>
            </a:pPr>
            <a:r>
              <a:rPr lang="en-US" sz="1200" dirty="0">
                <a:solidFill>
                  <a:schemeClr val="tx1"/>
                </a:solidFill>
              </a:rPr>
              <a:t>In addition, this is my first time working as a Front End Developer and it has made me gain many insights on how to design a clean interface which would be comfortable to the users and how to design with the users in mind.</a:t>
            </a:r>
            <a:endParaRPr sz="1200" dirty="0">
              <a:solidFill>
                <a:schemeClr val="tx1"/>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pic>
        <p:nvPicPr>
          <p:cNvPr id="6" name="Picture Placeholder 15">
            <a:extLst>
              <a:ext uri="{FF2B5EF4-FFF2-40B4-BE49-F238E27FC236}">
                <a16:creationId xmlns:a16="http://schemas.microsoft.com/office/drawing/2014/main" id="{0580BAA6-1AEC-448B-8A25-F8089EE211C0}"/>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6391316" y="2074410"/>
            <a:ext cx="1726668"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50537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8"/>
          <p:cNvSpPr txBox="1">
            <a:spLocks noGrp="1"/>
          </p:cNvSpPr>
          <p:nvPr>
            <p:ph type="ctrTitle" idx="4294967295"/>
          </p:nvPr>
        </p:nvSpPr>
        <p:spPr>
          <a:xfrm>
            <a:off x="701040" y="19918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rgbClr val="FFFFFF"/>
                </a:solidFill>
              </a:rPr>
              <a:t>Thank </a:t>
            </a:r>
            <a:r>
              <a:rPr lang="en-SG" sz="6000" dirty="0">
                <a:solidFill>
                  <a:srgbClr val="FFFFFF"/>
                </a:solidFill>
              </a:rPr>
              <a:t>you</a:t>
            </a:r>
            <a:r>
              <a:rPr lang="en" sz="6000" dirty="0">
                <a:solidFill>
                  <a:srgbClr val="FFFFFF"/>
                </a:solidFill>
              </a:rPr>
              <a:t>!</a:t>
            </a:r>
            <a:endParaRPr sz="6000" dirty="0">
              <a:solidFill>
                <a:srgbClr val="FFFFFF"/>
              </a:solidFill>
            </a:endParaRPr>
          </a:p>
        </p:txBody>
      </p:sp>
      <p:sp>
        <p:nvSpPr>
          <p:cNvPr id="595" name="Google Shape;595;p3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Stakeholders</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3" name="Picture 2" descr="http://www.steppingstoneslc.com.sg/assets/images/logo/Stepping%20Stones%20Logo%20(Cropped).jpg">
            <a:extLst>
              <a:ext uri="{FF2B5EF4-FFF2-40B4-BE49-F238E27FC236}">
                <a16:creationId xmlns:a16="http://schemas.microsoft.com/office/drawing/2014/main" id="{79959604-03DA-4767-8146-F6DD3FE69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633" y="1775703"/>
            <a:ext cx="2882801" cy="12989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staffphoto.smu.edu.sg/sites/staffphoto.smu.edu.sg/files/styles/100x120/public/staff/4411/lckoh.png?itok=RgzsHQrO">
            <a:extLst>
              <a:ext uri="{FF2B5EF4-FFF2-40B4-BE49-F238E27FC236}">
                <a16:creationId xmlns:a16="http://schemas.microsoft.com/office/drawing/2014/main" id="{D7EE7FAA-950C-4AED-A374-2177D6DEC1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614" y="1775702"/>
            <a:ext cx="1156235" cy="12989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557801-79A0-4E64-97AF-AB130981C5E8}"/>
              </a:ext>
            </a:extLst>
          </p:cNvPr>
          <p:cNvSpPr txBox="1"/>
          <p:nvPr/>
        </p:nvSpPr>
        <p:spPr>
          <a:xfrm>
            <a:off x="3782313" y="3154680"/>
            <a:ext cx="853440" cy="307777"/>
          </a:xfrm>
          <a:prstGeom prst="rect">
            <a:avLst/>
          </a:prstGeom>
          <a:noFill/>
        </p:spPr>
        <p:txBody>
          <a:bodyPr wrap="square" rtlCol="0">
            <a:spAutoFit/>
          </a:bodyPr>
          <a:lstStyle/>
          <a:p>
            <a:r>
              <a:rPr lang="en-US" dirty="0">
                <a:latin typeface="Roboto Slab Light"/>
              </a:rPr>
              <a:t>Sponsor</a:t>
            </a:r>
            <a:endParaRPr lang="en-SG" dirty="0">
              <a:latin typeface="Roboto Slab Light"/>
            </a:endParaRPr>
          </a:p>
        </p:txBody>
      </p:sp>
      <p:sp>
        <p:nvSpPr>
          <p:cNvPr id="16" name="TextBox 15">
            <a:extLst>
              <a:ext uri="{FF2B5EF4-FFF2-40B4-BE49-F238E27FC236}">
                <a16:creationId xmlns:a16="http://schemas.microsoft.com/office/drawing/2014/main" id="{0903D7AD-4864-495F-8557-107DDC894DC1}"/>
              </a:ext>
            </a:extLst>
          </p:cNvPr>
          <p:cNvSpPr txBox="1"/>
          <p:nvPr/>
        </p:nvSpPr>
        <p:spPr>
          <a:xfrm>
            <a:off x="6523899" y="3154680"/>
            <a:ext cx="1868435" cy="646331"/>
          </a:xfrm>
          <a:prstGeom prst="rect">
            <a:avLst/>
          </a:prstGeom>
          <a:noFill/>
        </p:spPr>
        <p:txBody>
          <a:bodyPr wrap="square" rtlCol="0">
            <a:spAutoFit/>
          </a:bodyPr>
          <a:lstStyle/>
          <a:p>
            <a:r>
              <a:rPr lang="en-US" dirty="0" err="1">
                <a:latin typeface="Roboto Slab Light"/>
              </a:rPr>
              <a:t>Mrs</a:t>
            </a:r>
            <a:r>
              <a:rPr lang="en-US" dirty="0">
                <a:latin typeface="Roboto Slab Light"/>
              </a:rPr>
              <a:t> Lian Chee</a:t>
            </a:r>
          </a:p>
          <a:p>
            <a:r>
              <a:rPr lang="en-US" sz="1100" dirty="0">
                <a:latin typeface="Roboto Slab Light"/>
              </a:rPr>
              <a:t>Principal Instructor</a:t>
            </a:r>
          </a:p>
          <a:p>
            <a:r>
              <a:rPr lang="en-US" sz="1100" dirty="0">
                <a:latin typeface="Roboto Slab Light"/>
              </a:rPr>
              <a:t>Head, Education Outreach</a:t>
            </a:r>
            <a:endParaRPr lang="en-SG" sz="1100" dirty="0">
              <a:latin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4" y="559475"/>
            <a:ext cx="2286705"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Motivation</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Graphic 2">
            <a:extLst>
              <a:ext uri="{FF2B5EF4-FFF2-40B4-BE49-F238E27FC236}">
                <a16:creationId xmlns:a16="http://schemas.microsoft.com/office/drawing/2014/main" id="{F4F8BE82-4750-4D9D-AE74-8701E76FD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9920" y="1009650"/>
            <a:ext cx="775830" cy="775830"/>
          </a:xfrm>
          <a:prstGeom prst="rect">
            <a:avLst/>
          </a:prstGeom>
        </p:spPr>
      </p:pic>
      <p:pic>
        <p:nvPicPr>
          <p:cNvPr id="5" name="Graphic 4">
            <a:extLst>
              <a:ext uri="{FF2B5EF4-FFF2-40B4-BE49-F238E27FC236}">
                <a16:creationId xmlns:a16="http://schemas.microsoft.com/office/drawing/2014/main" id="{1BCD6B1C-F36F-459D-A252-2D3983886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9920" y="2183835"/>
            <a:ext cx="775830" cy="775830"/>
          </a:xfrm>
          <a:prstGeom prst="rect">
            <a:avLst/>
          </a:prstGeom>
        </p:spPr>
      </p:pic>
      <p:pic>
        <p:nvPicPr>
          <p:cNvPr id="7" name="Graphic 6">
            <a:extLst>
              <a:ext uri="{FF2B5EF4-FFF2-40B4-BE49-F238E27FC236}">
                <a16:creationId xmlns:a16="http://schemas.microsoft.com/office/drawing/2014/main" id="{B8988155-EC71-4BE3-8D5D-AF0C88065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9920" y="3358020"/>
            <a:ext cx="775830" cy="775830"/>
          </a:xfrm>
          <a:prstGeom prst="rect">
            <a:avLst/>
          </a:prstGeom>
        </p:spPr>
      </p:pic>
      <p:sp>
        <p:nvSpPr>
          <p:cNvPr id="9" name="TextBox 8">
            <a:extLst>
              <a:ext uri="{FF2B5EF4-FFF2-40B4-BE49-F238E27FC236}">
                <a16:creationId xmlns:a16="http://schemas.microsoft.com/office/drawing/2014/main" id="{CC06E94F-1AA9-4A07-B2B6-FBC797D5DAD0}"/>
              </a:ext>
            </a:extLst>
          </p:cNvPr>
          <p:cNvSpPr txBox="1"/>
          <p:nvPr/>
        </p:nvSpPr>
        <p:spPr>
          <a:xfrm>
            <a:off x="4130040" y="1135380"/>
            <a:ext cx="3314700" cy="523220"/>
          </a:xfrm>
          <a:prstGeom prst="rect">
            <a:avLst/>
          </a:prstGeom>
          <a:noFill/>
        </p:spPr>
        <p:txBody>
          <a:bodyPr wrap="square" rtlCol="0">
            <a:spAutoFit/>
          </a:bodyPr>
          <a:lstStyle/>
          <a:p>
            <a:r>
              <a:rPr lang="en-US" dirty="0">
                <a:latin typeface="Roboto Slab Light"/>
              </a:rPr>
              <a:t>Education sector is a sector we all could relate to</a:t>
            </a:r>
            <a:endParaRPr lang="en-SG" dirty="0">
              <a:latin typeface="Roboto Slab Light"/>
            </a:endParaRPr>
          </a:p>
        </p:txBody>
      </p:sp>
      <p:sp>
        <p:nvSpPr>
          <p:cNvPr id="15" name="TextBox 14">
            <a:extLst>
              <a:ext uri="{FF2B5EF4-FFF2-40B4-BE49-F238E27FC236}">
                <a16:creationId xmlns:a16="http://schemas.microsoft.com/office/drawing/2014/main" id="{8F79C342-5C0C-4CEE-82F4-AA4A8755109D}"/>
              </a:ext>
            </a:extLst>
          </p:cNvPr>
          <p:cNvSpPr txBox="1"/>
          <p:nvPr/>
        </p:nvSpPr>
        <p:spPr>
          <a:xfrm>
            <a:off x="4130040" y="2310140"/>
            <a:ext cx="3543300" cy="523220"/>
          </a:xfrm>
          <a:prstGeom prst="rect">
            <a:avLst/>
          </a:prstGeom>
          <a:noFill/>
        </p:spPr>
        <p:txBody>
          <a:bodyPr wrap="square" rtlCol="0">
            <a:spAutoFit/>
          </a:bodyPr>
          <a:lstStyle/>
          <a:p>
            <a:r>
              <a:rPr lang="en-US" dirty="0">
                <a:latin typeface="Roboto Slab Light"/>
              </a:rPr>
              <a:t>Daily tasks could take up to several hours per day due to the Paper-Based System</a:t>
            </a:r>
            <a:endParaRPr lang="en-SG" dirty="0">
              <a:latin typeface="Roboto Slab Light"/>
            </a:endParaRPr>
          </a:p>
        </p:txBody>
      </p:sp>
      <p:sp>
        <p:nvSpPr>
          <p:cNvPr id="17" name="TextBox 16">
            <a:extLst>
              <a:ext uri="{FF2B5EF4-FFF2-40B4-BE49-F238E27FC236}">
                <a16:creationId xmlns:a16="http://schemas.microsoft.com/office/drawing/2014/main" id="{A946339F-2C1E-425D-B81C-8339DFD1D4D6}"/>
              </a:ext>
            </a:extLst>
          </p:cNvPr>
          <p:cNvSpPr txBox="1"/>
          <p:nvPr/>
        </p:nvSpPr>
        <p:spPr>
          <a:xfrm>
            <a:off x="4130040" y="3376603"/>
            <a:ext cx="3543300" cy="738664"/>
          </a:xfrm>
          <a:prstGeom prst="rect">
            <a:avLst/>
          </a:prstGeom>
          <a:noFill/>
        </p:spPr>
        <p:txBody>
          <a:bodyPr wrap="square" rtlCol="0">
            <a:spAutoFit/>
          </a:bodyPr>
          <a:lstStyle/>
          <a:p>
            <a:r>
              <a:rPr lang="en-US" dirty="0">
                <a:latin typeface="Roboto Slab Light"/>
              </a:rPr>
              <a:t>Time reduced could be spent on more value adding tasks such as restructuring of curriculum</a:t>
            </a:r>
            <a:endParaRPr lang="en-SG" dirty="0">
              <a:latin typeface="Roboto Slab Light"/>
            </a:endParaRPr>
          </a:p>
        </p:txBody>
      </p:sp>
    </p:spTree>
    <p:extLst>
      <p:ext uri="{BB962C8B-B14F-4D97-AF65-F5344CB8AC3E}">
        <p14:creationId xmlns:p14="http://schemas.microsoft.com/office/powerpoint/2010/main" val="1700841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469-263F-4355-8B19-3EC64531DC79}"/>
              </a:ext>
            </a:extLst>
          </p:cNvPr>
          <p:cNvSpPr>
            <a:spLocks noGrp="1"/>
          </p:cNvSpPr>
          <p:nvPr>
            <p:ph type="title"/>
          </p:nvPr>
        </p:nvSpPr>
        <p:spPr/>
        <p:txBody>
          <a:bodyPr/>
          <a:lstStyle/>
          <a:p>
            <a:pPr algn="ctr"/>
            <a:r>
              <a:rPr lang="en-US" dirty="0"/>
              <a:t>Different types of users</a:t>
            </a:r>
            <a:endParaRPr lang="en-SG" dirty="0"/>
          </a:p>
        </p:txBody>
      </p:sp>
      <p:sp>
        <p:nvSpPr>
          <p:cNvPr id="3" name="Text Placeholder 2">
            <a:extLst>
              <a:ext uri="{FF2B5EF4-FFF2-40B4-BE49-F238E27FC236}">
                <a16:creationId xmlns:a16="http://schemas.microsoft.com/office/drawing/2014/main" id="{EA2CE835-3271-4856-A75A-02E7F4312014}"/>
              </a:ext>
            </a:extLst>
          </p:cNvPr>
          <p:cNvSpPr>
            <a:spLocks noGrp="1"/>
          </p:cNvSpPr>
          <p:nvPr>
            <p:ph type="body" idx="1"/>
          </p:nvPr>
        </p:nvSpPr>
        <p:spPr>
          <a:xfrm>
            <a:off x="2844380" y="1416681"/>
            <a:ext cx="2608980" cy="915988"/>
          </a:xfrm>
        </p:spPr>
        <p:txBody>
          <a:bodyPr/>
          <a:lstStyle/>
          <a:p>
            <a:pPr marL="571500" lvl="1" indent="0">
              <a:buNone/>
            </a:pPr>
            <a:r>
              <a:rPr lang="en-US" sz="1200" b="1" dirty="0"/>
              <a:t>Big Boss</a:t>
            </a:r>
          </a:p>
          <a:p>
            <a:r>
              <a:rPr lang="en-US" sz="1200" dirty="0"/>
              <a:t>Branch Creation</a:t>
            </a:r>
          </a:p>
          <a:p>
            <a:r>
              <a:rPr lang="en-US" sz="1200" dirty="0"/>
              <a:t>Branch Admin Assigning</a:t>
            </a:r>
            <a:endParaRPr lang="en-SG" sz="1200" dirty="0"/>
          </a:p>
        </p:txBody>
      </p:sp>
      <p:sp>
        <p:nvSpPr>
          <p:cNvPr id="4" name="Text Placeholder 3">
            <a:extLst>
              <a:ext uri="{FF2B5EF4-FFF2-40B4-BE49-F238E27FC236}">
                <a16:creationId xmlns:a16="http://schemas.microsoft.com/office/drawing/2014/main" id="{20B85750-5BDE-4060-ADC2-12893169B6BE}"/>
              </a:ext>
            </a:extLst>
          </p:cNvPr>
          <p:cNvSpPr>
            <a:spLocks noGrp="1"/>
          </p:cNvSpPr>
          <p:nvPr>
            <p:ph type="body" idx="2"/>
          </p:nvPr>
        </p:nvSpPr>
        <p:spPr>
          <a:xfrm>
            <a:off x="5985970" y="1688347"/>
            <a:ext cx="2671500" cy="1682535"/>
          </a:xfrm>
        </p:spPr>
        <p:txBody>
          <a:bodyPr/>
          <a:lstStyle/>
          <a:p>
            <a:pPr marL="571500" lvl="1" indent="0">
              <a:buNone/>
            </a:pPr>
            <a:r>
              <a:rPr lang="en-US" sz="1200" b="1" dirty="0"/>
              <a:t>Branch Manager</a:t>
            </a:r>
          </a:p>
          <a:p>
            <a:r>
              <a:rPr lang="en-US" sz="1200" dirty="0"/>
              <a:t>Student , Tutor registration </a:t>
            </a:r>
          </a:p>
          <a:p>
            <a:r>
              <a:rPr lang="en-US" sz="1200" dirty="0"/>
              <a:t>Subject and Class scheduling</a:t>
            </a:r>
          </a:p>
          <a:p>
            <a:r>
              <a:rPr lang="en-US" sz="1200" dirty="0"/>
              <a:t>Assigning course fee and tutor fees</a:t>
            </a:r>
          </a:p>
          <a:p>
            <a:r>
              <a:rPr lang="en-US" sz="1200" dirty="0"/>
              <a:t>Financial report accessing</a:t>
            </a:r>
            <a:endParaRPr lang="en-SG" sz="1200" dirty="0"/>
          </a:p>
        </p:txBody>
      </p:sp>
      <p:sp>
        <p:nvSpPr>
          <p:cNvPr id="5" name="Slide Number Placeholder 4">
            <a:extLst>
              <a:ext uri="{FF2B5EF4-FFF2-40B4-BE49-F238E27FC236}">
                <a16:creationId xmlns:a16="http://schemas.microsoft.com/office/drawing/2014/main" id="{3705F7EC-A7AD-4EB7-BCD8-30F2FDF2B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2" descr="Image result for boss baby">
            <a:extLst>
              <a:ext uri="{FF2B5EF4-FFF2-40B4-BE49-F238E27FC236}">
                <a16:creationId xmlns:a16="http://schemas.microsoft.com/office/drawing/2014/main" id="{F673A11D-10EB-490A-A578-50403CB4228A}"/>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091" b="99853" l="9961" r="89844">
                        <a14:foregroundMark x1="45801" y1="9677" x2="52246" y2="9091"/>
                        <a14:foregroundMark x1="52246" y1="9091" x2="57129" y2="9971"/>
                        <a14:foregroundMark x1="19727" y1="91202" x2="19727" y2="91202"/>
                        <a14:foregroundMark x1="20020" y1="91202" x2="15234" y2="97507"/>
                        <a14:foregroundMark x1="15234" y1="97507" x2="14648" y2="99853"/>
                        <a14:foregroundMark x1="20215" y1="90323" x2="16992" y2="93988"/>
                        <a14:foregroundMark x1="41406" y1="56598" x2="39844" y2="53372"/>
                        <a14:foregroundMark x1="54785" y1="54399" x2="60742" y2="56745"/>
                        <a14:foregroundMark x1="60742" y1="56745" x2="62988" y2="56012"/>
                        <a14:foregroundMark x1="54590" y1="75513" x2="53711" y2="83284"/>
                        <a14:foregroundMark x1="47852" y1="75513" x2="47949" y2="84897"/>
                        <a14:foregroundMark x1="54980" y1="89443" x2="55664" y2="95455"/>
                        <a14:foregroundMark x1="45703" y1="90323" x2="45020" y2="93695"/>
                        <a14:foregroundMark x1="62012" y1="98680" x2="73926" y2="97654"/>
                        <a14:foregroundMark x1="39063" y1="99120" x2="46484" y2="98827"/>
                        <a14:foregroundMark x1="46484" y1="98827" x2="59473" y2="99120"/>
                        <a14:foregroundMark x1="68750" y1="92522" x2="79590" y2="91202"/>
                      </a14:backgroundRemoval>
                    </a14:imgEffect>
                  </a14:imgLayer>
                </a14:imgProps>
              </a:ext>
              <a:ext uri="{28A0092B-C50C-407E-A947-70E740481C1C}">
                <a14:useLocalDpi xmlns:a14="http://schemas.microsoft.com/office/drawing/2010/main" val="0"/>
              </a:ext>
            </a:extLst>
          </a:blip>
          <a:srcRect/>
          <a:stretch>
            <a:fillRect/>
          </a:stretch>
        </p:blipFill>
        <p:spPr bwMode="auto">
          <a:xfrm>
            <a:off x="2922285" y="340963"/>
            <a:ext cx="1717933" cy="11046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a:extLst>
              <a:ext uri="{FF2B5EF4-FFF2-40B4-BE49-F238E27FC236}">
                <a16:creationId xmlns:a16="http://schemas.microsoft.com/office/drawing/2014/main" id="{F605AB6C-420B-480E-B23C-23893A20BDA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224" b="99254" l="9961" r="89844">
                        <a14:foregroundMark x1="48145" y1="7090" x2="53711" y2="5224"/>
                        <a14:foregroundMark x1="53711" y1="5224" x2="54297" y2="5224"/>
                        <a14:foregroundMark x1="24023" y1="31716" x2="24805" y2="31157"/>
                        <a14:foregroundMark x1="38086" y1="47015" x2="35449" y2="56157"/>
                        <a14:foregroundMark x1="35449" y1="56157" x2="35352" y2="56343"/>
                        <a14:foregroundMark x1="57324" y1="46642" x2="59863" y2="54478"/>
                        <a14:foregroundMark x1="56836" y1="97948" x2="59570" y2="88060"/>
                        <a14:foregroundMark x1="40430" y1="95896" x2="39844" y2="98507"/>
                        <a14:foregroundMark x1="39941" y1="92164" x2="40430" y2="90485"/>
                        <a14:foregroundMark x1="55859" y1="89179" x2="58887" y2="83582"/>
                        <a14:foregroundMark x1="58887" y1="87500" x2="52637" y2="92351"/>
                        <a14:foregroundMark x1="58496" y1="85821" x2="58984" y2="89739"/>
                        <a14:backgroundMark x1="33984" y1="9515" x2="25781" y2="13246"/>
                        <a14:backgroundMark x1="34863" y1="11007" x2="30762" y2="13993"/>
                        <a14:backgroundMark x1="31055" y1="20336" x2="26563" y2="21082"/>
                        <a14:backgroundMark x1="31836" y1="19403" x2="28711" y2="20336"/>
                        <a14:backgroundMark x1="20801" y1="30410" x2="19531" y2="38246"/>
                        <a14:backgroundMark x1="25879" y1="65485" x2="6934" y2="63806"/>
                        <a14:backgroundMark x1="6934" y1="63806" x2="6934" y2="63806"/>
                        <a14:backgroundMark x1="81738" y1="30970" x2="81738" y2="30970"/>
                        <a14:backgroundMark x1="81250" y1="33582" x2="77930" y2="62127"/>
                        <a14:backgroundMark x1="76465" y1="40112" x2="80371" y2="4104"/>
                        <a14:backgroundMark x1="63770" y1="3731" x2="66797" y2="4664"/>
                        <a14:backgroundMark x1="60059" y1="746" x2="65527" y2="1679"/>
                        <a14:backgroundMark x1="58398" y1="1119" x2="57324" y2="373"/>
                        <a14:backgroundMark x1="35352" y1="93657" x2="31445" y2="98321"/>
                        <a14:backgroundMark x1="37988" y1="89179" x2="34668" y2="99067"/>
                      </a14:backgroundRemoval>
                    </a14:imgEffect>
                  </a14:imgLayer>
                </a14:imgProps>
              </a:ext>
              <a:ext uri="{28A0092B-C50C-407E-A947-70E740481C1C}">
                <a14:useLocalDpi xmlns:a14="http://schemas.microsoft.com/office/drawing/2010/main" val="0"/>
              </a:ext>
            </a:extLst>
          </a:blip>
          <a:srcRect/>
          <a:stretch>
            <a:fillRect/>
          </a:stretch>
        </p:blipFill>
        <p:spPr bwMode="auto">
          <a:xfrm>
            <a:off x="6209349" y="559475"/>
            <a:ext cx="1795838" cy="9400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oss baby female">
            <a:extLst>
              <a:ext uri="{FF2B5EF4-FFF2-40B4-BE49-F238E27FC236}">
                <a16:creationId xmlns:a16="http://schemas.microsoft.com/office/drawing/2014/main" id="{861AE424-9CEF-4465-ABFE-8060DACE63F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0" b="90000" l="54600" r="95000">
                        <a14:foregroundMark x1="65400" y1="12333" x2="68000" y2="7333"/>
                        <a14:foregroundMark x1="74000" y1="6333" x2="64000" y2="6333"/>
                        <a14:foregroundMark x1="64000" y1="6333" x2="70000" y2="333"/>
                        <a14:foregroundMark x1="62000" y1="13333" x2="56200" y2="29667"/>
                        <a14:foregroundMark x1="56200" y1="29667" x2="56400" y2="42000"/>
                        <a14:foregroundMark x1="83800" y1="11000" x2="88000" y2="20667"/>
                        <a14:foregroundMark x1="88800" y1="22000" x2="88800" y2="30667"/>
                        <a14:foregroundMark x1="89000" y1="30000" x2="89000" y2="35000"/>
                        <a14:foregroundMark x1="67800" y1="44333" x2="81000" y2="44667"/>
                        <a14:foregroundMark x1="83200" y1="37333" x2="82800" y2="36000"/>
                        <a14:foregroundMark x1="95000" y1="70333" x2="92600" y2="68333"/>
                        <a14:foregroundMark x1="67400" y1="39333" x2="63000" y2="44667"/>
                        <a14:foregroundMark x1="85200" y1="30667" x2="87400" y2="33000"/>
                        <a14:foregroundMark x1="82000" y1="40000" x2="82000" y2="43000"/>
                        <a14:foregroundMark x1="80400" y1="36000" x2="80400" y2="36000"/>
                        <a14:foregroundMark x1="80600" y1="36000" x2="84400" y2="38667"/>
                        <a14:foregroundMark x1="83600" y1="34333" x2="81600" y2="48333"/>
                        <a14:foregroundMark x1="82800" y1="32000" x2="82800" y2="49000"/>
                        <a14:foregroundMark x1="84400" y1="35667" x2="77200" y2="48667"/>
                        <a14:foregroundMark x1="77200" y1="48667" x2="76600" y2="48000"/>
                        <a14:foregroundMark x1="83400" y1="89667" x2="92200" y2="88000"/>
                        <a14:backgroundMark x1="67400" y1="66000" x2="65800" y2="80000"/>
                        <a14:backgroundMark x1="80800" y1="1333" x2="79600" y2="0"/>
                        <a14:backgroundMark x1="80200" y1="2333" x2="77600" y2="2333"/>
                        <a14:backgroundMark x1="76400" y1="1000" x2="74800" y2="333"/>
                      </a14:backgroundRemoval>
                    </a14:imgEffect>
                  </a14:imgLayer>
                </a14:imgProps>
              </a:ext>
              <a:ext uri="{28A0092B-C50C-407E-A947-70E740481C1C}">
                <a14:useLocalDpi xmlns:a14="http://schemas.microsoft.com/office/drawing/2010/main" val="0"/>
              </a:ext>
            </a:extLst>
          </a:blip>
          <a:srcRect l="49978"/>
          <a:stretch/>
        </p:blipFill>
        <p:spPr bwMode="auto">
          <a:xfrm>
            <a:off x="3207664" y="2463070"/>
            <a:ext cx="986783" cy="1144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B9D5AC8E-A698-4573-9B46-4B533B642A69}"/>
              </a:ext>
            </a:extLst>
          </p:cNvPr>
          <p:cNvSpPr txBox="1">
            <a:spLocks/>
          </p:cNvSpPr>
          <p:nvPr/>
        </p:nvSpPr>
        <p:spPr>
          <a:xfrm>
            <a:off x="2747074" y="3370882"/>
            <a:ext cx="3289265" cy="114416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1pPr>
            <a:lvl2pPr marL="914400" marR="0" lvl="1"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2pPr>
            <a:lvl3pPr marL="1371600" marR="0" lvl="2"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3pPr>
            <a:lvl4pPr marL="1828800" marR="0" lvl="3"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4pPr>
            <a:lvl5pPr marL="2286000" marR="0" lvl="4"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5pPr>
            <a:lvl6pPr marL="2743200" marR="0" lvl="5"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6pPr>
            <a:lvl7pPr marL="3200400" marR="0" lvl="6"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7pPr>
            <a:lvl8pPr marL="3657600" marR="0" lvl="7"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8pPr>
            <a:lvl9pPr marL="4114800" marR="0" lvl="8" indent="-342900" algn="l" rtl="0">
              <a:lnSpc>
                <a:spcPct val="100000"/>
              </a:lnSpc>
              <a:spcBef>
                <a:spcPts val="1000"/>
              </a:spcBef>
              <a:spcAft>
                <a:spcPts val="100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9pPr>
          </a:lstStyle>
          <a:p>
            <a:pPr marL="571500" lvl="1" indent="0">
              <a:buNone/>
            </a:pPr>
            <a:r>
              <a:rPr lang="en-US" sz="1200" b="1" dirty="0"/>
              <a:t>	Tutor</a:t>
            </a:r>
          </a:p>
          <a:p>
            <a:r>
              <a:rPr lang="en-US" sz="1200" dirty="0"/>
              <a:t>Accessing class timetable</a:t>
            </a:r>
          </a:p>
          <a:p>
            <a:r>
              <a:rPr lang="en-US" sz="1200" dirty="0"/>
              <a:t>Marking Attendance </a:t>
            </a:r>
          </a:p>
          <a:p>
            <a:r>
              <a:rPr lang="en-US" sz="1200" dirty="0"/>
              <a:t>Keeping track of grades</a:t>
            </a:r>
            <a:endParaRPr lang="en-SG" sz="1200" dirty="0"/>
          </a:p>
        </p:txBody>
      </p:sp>
    </p:spTree>
    <p:extLst>
      <p:ext uri="{BB962C8B-B14F-4D97-AF65-F5344CB8AC3E}">
        <p14:creationId xmlns:p14="http://schemas.microsoft.com/office/powerpoint/2010/main" val="77911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2.</a:t>
            </a:r>
            <a:endParaRPr dirty="0">
              <a:solidFill>
                <a:srgbClr val="4A5C65"/>
              </a:solidFill>
            </a:endParaRPr>
          </a:p>
          <a:p>
            <a:pPr marL="0" lvl="0" indent="0" algn="ctr" rtl="0">
              <a:spcBef>
                <a:spcPts val="0"/>
              </a:spcBef>
              <a:spcAft>
                <a:spcPts val="0"/>
              </a:spcAft>
              <a:buNone/>
            </a:pPr>
            <a:r>
              <a:rPr lang="en-SG" dirty="0"/>
              <a:t>Demonstration</a:t>
            </a:r>
            <a:endParaRPr dirty="0"/>
          </a:p>
        </p:txBody>
      </p:sp>
    </p:spTree>
    <p:extLst>
      <p:ext uri="{BB962C8B-B14F-4D97-AF65-F5344CB8AC3E}">
        <p14:creationId xmlns:p14="http://schemas.microsoft.com/office/powerpoint/2010/main" val="3529673694"/>
      </p:ext>
    </p:extLst>
  </p:cSld>
  <p:clrMapOvr>
    <a:masterClrMapping/>
  </p:clrMapOvr>
</p:sld>
</file>

<file path=ppt/theme/theme1.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TotalTime>
  <Words>1902</Words>
  <Application>Microsoft Office PowerPoint</Application>
  <PresentationFormat>On-screen Show (16:9)</PresentationFormat>
  <Paragraphs>506</Paragraphs>
  <Slides>55</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Lato Light</vt:lpstr>
      <vt:lpstr>Roboto Slab Light</vt:lpstr>
      <vt:lpstr>Arial</vt:lpstr>
      <vt:lpstr>Bahnschrift</vt:lpstr>
      <vt:lpstr>Calibri</vt:lpstr>
      <vt:lpstr>Quicksand</vt:lpstr>
      <vt:lpstr>Trebuchet MS</vt:lpstr>
      <vt:lpstr>Wingdings</vt:lpstr>
      <vt:lpstr>Kent template</vt:lpstr>
      <vt:lpstr>Mid Term Presentation Team eXi</vt:lpstr>
      <vt:lpstr>Agenda</vt:lpstr>
      <vt:lpstr>1. Introduction</vt:lpstr>
      <vt:lpstr>The Team</vt:lpstr>
      <vt:lpstr>Project Overview</vt:lpstr>
      <vt:lpstr>Stakeholders</vt:lpstr>
      <vt:lpstr>Motivation</vt:lpstr>
      <vt:lpstr>Different types of users</vt:lpstr>
      <vt:lpstr>2. Demonstration</vt:lpstr>
      <vt:lpstr>3. User Testing</vt:lpstr>
      <vt:lpstr>Objectives</vt:lpstr>
      <vt:lpstr>PowerPoint Presentation</vt:lpstr>
      <vt:lpstr>Issues</vt:lpstr>
      <vt:lpstr>Action Taken</vt:lpstr>
      <vt:lpstr>PowerPoint Presentation</vt:lpstr>
      <vt:lpstr>Issues</vt:lpstr>
      <vt:lpstr> Action Taken</vt:lpstr>
      <vt:lpstr>PowerPoint Presentation</vt:lpstr>
      <vt:lpstr>Issues</vt:lpstr>
      <vt:lpstr>Action Taken</vt:lpstr>
      <vt:lpstr>4. X Factor</vt:lpstr>
      <vt:lpstr>X Factor</vt:lpstr>
      <vt:lpstr>Pilot Testing</vt:lpstr>
      <vt:lpstr>Overview</vt:lpstr>
      <vt:lpstr>Feedbacks</vt:lpstr>
      <vt:lpstr>Rectification</vt:lpstr>
      <vt:lpstr>5. Technical Complexity</vt:lpstr>
      <vt:lpstr>PowerPoint Presentation</vt:lpstr>
      <vt:lpstr>PowerPoint Presentation</vt:lpstr>
      <vt:lpstr>PowerPoint Presentation</vt:lpstr>
      <vt:lpstr>PowerPoint Presentation</vt:lpstr>
      <vt:lpstr>PowerPoint Presentation</vt:lpstr>
      <vt:lpstr>6. Project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Learning Outcomes</vt:lpstr>
      <vt:lpstr>Hui Xin</vt:lpstr>
      <vt:lpstr>Moh Moh</vt:lpstr>
      <vt:lpstr>Riana</vt:lpstr>
      <vt:lpstr>Shawn</vt:lpstr>
      <vt:lpstr>Thet Thet</vt:lpstr>
      <vt:lpstr>Zang Yu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Term Presentation Team eXi</dc:title>
  <dc:creator>Xin</dc:creator>
  <cp:lastModifiedBy>TANG Hui Xin</cp:lastModifiedBy>
  <cp:revision>64</cp:revision>
  <dcterms:modified xsi:type="dcterms:W3CDTF">2018-10-08T06:31:48Z</dcterms:modified>
</cp:coreProperties>
</file>